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2.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3.xml" ContentType="application/inkml+xml"/>
  <Override PartName="/ppt/notesSlides/notesSlide30.xml" ContentType="application/vnd.openxmlformats-officedocument.presentationml.notesSlide+xml"/>
  <Override PartName="/ppt/ink/ink4.xml" ContentType="application/inkml+xml"/>
  <Override PartName="/ppt/notesSlides/notesSlide31.xml" ContentType="application/vnd.openxmlformats-officedocument.presentationml.notesSlide+xml"/>
  <Override PartName="/ppt/ink/ink5.xml" ContentType="application/inkml+xml"/>
  <Override PartName="/ppt/tags/tag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6.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7.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8.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9.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5.xml" ContentType="application/vnd.openxmlformats-officedocument.presentationml.tags+xml"/>
  <Override PartName="/ppt/notesSlides/notesSlide50.xml" ContentType="application/vnd.openxmlformats-officedocument.presentationml.notesSlide+xml"/>
  <Override PartName="/ppt/tags/tag6.xml" ContentType="application/vnd.openxmlformats-officedocument.presentationml.tags+xml"/>
  <Override PartName="/ppt/notesSlides/notesSlide51.xml" ContentType="application/vnd.openxmlformats-officedocument.presentationml.notesSlide+xml"/>
  <Override PartName="/ppt/tags/tag7.xml" ContentType="application/vnd.openxmlformats-officedocument.presentationml.tags+xml"/>
  <Override PartName="/ppt/notesSlides/notesSlide52.xml" ContentType="application/vnd.openxmlformats-officedocument.presentationml.notesSlide+xml"/>
  <Override PartName="/ppt/ink/ink10.xml" ContentType="application/inkml+xml"/>
  <Override PartName="/ppt/tags/tag8.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ink/ink11.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12.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13.xml" ContentType="application/inkml+xml"/>
  <Override PartName="/ppt/notesSlides/notesSlide62.xml" ContentType="application/vnd.openxmlformats-officedocument.presentationml.notesSlide+xml"/>
  <Override PartName="/ppt/tags/tag9.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ink/ink14.xml" ContentType="application/inkml+xml"/>
  <Override PartName="/ppt/tags/tag10.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ink/ink15.xml" ContentType="application/inkml+xml"/>
  <Override PartName="/ppt/notesSlides/notesSlide70.xml" ContentType="application/vnd.openxmlformats-officedocument.presentationml.notesSlide+xml"/>
  <Override PartName="/ppt/ink/ink16.xml" ContentType="application/inkml+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11.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ink/ink17.xml" ContentType="application/inkml+xml"/>
  <Override PartName="/ppt/notesSlides/notesSlide7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102" r:id="rId4"/>
  </p:sldMasterIdLst>
  <p:notesMasterIdLst>
    <p:notesMasterId r:id="rId96"/>
  </p:notesMasterIdLst>
  <p:handoutMasterIdLst>
    <p:handoutMasterId r:id="rId97"/>
  </p:handoutMasterIdLst>
  <p:sldIdLst>
    <p:sldId id="964" r:id="rId5"/>
    <p:sldId id="965" r:id="rId6"/>
    <p:sldId id="1056" r:id="rId7"/>
    <p:sldId id="966" r:id="rId8"/>
    <p:sldId id="967" r:id="rId9"/>
    <p:sldId id="791" r:id="rId10"/>
    <p:sldId id="972" r:id="rId11"/>
    <p:sldId id="973" r:id="rId12"/>
    <p:sldId id="974" r:id="rId13"/>
    <p:sldId id="975" r:id="rId14"/>
    <p:sldId id="988" r:id="rId15"/>
    <p:sldId id="913" r:id="rId16"/>
    <p:sldId id="976" r:id="rId17"/>
    <p:sldId id="977" r:id="rId18"/>
    <p:sldId id="978" r:id="rId19"/>
    <p:sldId id="983" r:id="rId20"/>
    <p:sldId id="979" r:id="rId21"/>
    <p:sldId id="980" r:id="rId22"/>
    <p:sldId id="981" r:id="rId23"/>
    <p:sldId id="982" r:id="rId24"/>
    <p:sldId id="989" r:id="rId25"/>
    <p:sldId id="914" r:id="rId26"/>
    <p:sldId id="984" r:id="rId27"/>
    <p:sldId id="985" r:id="rId28"/>
    <p:sldId id="986" r:id="rId29"/>
    <p:sldId id="987" r:id="rId30"/>
    <p:sldId id="990" r:id="rId31"/>
    <p:sldId id="968" r:id="rId32"/>
    <p:sldId id="969" r:id="rId33"/>
    <p:sldId id="970" r:id="rId34"/>
    <p:sldId id="995" r:id="rId35"/>
    <p:sldId id="996" r:id="rId36"/>
    <p:sldId id="997" r:id="rId37"/>
    <p:sldId id="998" r:id="rId38"/>
    <p:sldId id="999" r:id="rId39"/>
    <p:sldId id="1000" r:id="rId40"/>
    <p:sldId id="1015" r:id="rId41"/>
    <p:sldId id="1016" r:id="rId42"/>
    <p:sldId id="1017" r:id="rId43"/>
    <p:sldId id="1018" r:id="rId44"/>
    <p:sldId id="1003" r:id="rId45"/>
    <p:sldId id="1019" r:id="rId46"/>
    <p:sldId id="1004" r:id="rId47"/>
    <p:sldId id="1020" r:id="rId48"/>
    <p:sldId id="1005" r:id="rId49"/>
    <p:sldId id="1021" r:id="rId50"/>
    <p:sldId id="1006" r:id="rId51"/>
    <p:sldId id="1022" r:id="rId52"/>
    <p:sldId id="1007" r:id="rId53"/>
    <p:sldId id="1023" r:id="rId54"/>
    <p:sldId id="1024" r:id="rId55"/>
    <p:sldId id="1025" r:id="rId56"/>
    <p:sldId id="1026" r:id="rId57"/>
    <p:sldId id="1027" r:id="rId58"/>
    <p:sldId id="1028" r:id="rId59"/>
    <p:sldId id="1029" r:id="rId60"/>
    <p:sldId id="1030" r:id="rId61"/>
    <p:sldId id="1031" r:id="rId62"/>
    <p:sldId id="1032" r:id="rId63"/>
    <p:sldId id="1033" r:id="rId64"/>
    <p:sldId id="1008" r:id="rId65"/>
    <p:sldId id="1034" r:id="rId66"/>
    <p:sldId id="1035" r:id="rId67"/>
    <p:sldId id="1009" r:id="rId68"/>
    <p:sldId id="1036" r:id="rId69"/>
    <p:sldId id="1037" r:id="rId70"/>
    <p:sldId id="1038" r:id="rId71"/>
    <p:sldId id="1039" r:id="rId72"/>
    <p:sldId id="1040" r:id="rId73"/>
    <p:sldId id="1041" r:id="rId74"/>
    <p:sldId id="1042" r:id="rId75"/>
    <p:sldId id="1043" r:id="rId76"/>
    <p:sldId id="1044" r:id="rId77"/>
    <p:sldId id="1045" r:id="rId78"/>
    <p:sldId id="1046" r:id="rId79"/>
    <p:sldId id="1047" r:id="rId80"/>
    <p:sldId id="1001" r:id="rId81"/>
    <p:sldId id="1002" r:id="rId82"/>
    <p:sldId id="1048" r:id="rId83"/>
    <p:sldId id="1049" r:id="rId84"/>
    <p:sldId id="1010" r:id="rId85"/>
    <p:sldId id="1011" r:id="rId86"/>
    <p:sldId id="1050" r:id="rId87"/>
    <p:sldId id="1051" r:id="rId88"/>
    <p:sldId id="1014" r:id="rId89"/>
    <p:sldId id="1012" r:id="rId90"/>
    <p:sldId id="1013" r:id="rId91"/>
    <p:sldId id="1052" r:id="rId92"/>
    <p:sldId id="1053" r:id="rId93"/>
    <p:sldId id="1054" r:id="rId94"/>
    <p:sldId id="1055" r:id="rId95"/>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2" clrIdx="0"/>
  <p:cmAuthor id="1" name="Rodrigo Floriano" initials="RF"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34DC71-84A6-4E5D-A8AC-A4A974AB2D21}" v="2" dt="2024-01-08T02:50:14.1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13" autoAdjust="0"/>
    <p:restoredTop sz="93792" autoAdjust="0"/>
  </p:normalViewPr>
  <p:slideViewPr>
    <p:cSldViewPr snapToGrid="0">
      <p:cViewPr varScale="1">
        <p:scale>
          <a:sx n="62" d="100"/>
          <a:sy n="62" d="100"/>
        </p:scale>
        <p:origin x="1628"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handoutMaster" Target="handoutMasters/handoutMaster1.xml"/><Relationship Id="rId104"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commentAuthors" Target="commentAuthor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miah Amin" userId="5bed6727-455b-4027-94f3-9d22a8e4d867" providerId="ADAL" clId="{4B34DC71-84A6-4E5D-A8AC-A4A974AB2D21}"/>
    <pc:docChg chg="modSld modMainMaster">
      <pc:chgData name="Salmiah Amin" userId="5bed6727-455b-4027-94f3-9d22a8e4d867" providerId="ADAL" clId="{4B34DC71-84A6-4E5D-A8AC-A4A974AB2D21}" dt="2024-01-08T02:50:43.120" v="16" actId="20577"/>
      <pc:docMkLst>
        <pc:docMk/>
      </pc:docMkLst>
      <pc:sldChg chg="delSp">
        <pc:chgData name="Salmiah Amin" userId="5bed6727-455b-4027-94f3-9d22a8e4d867" providerId="ADAL" clId="{4B34DC71-84A6-4E5D-A8AC-A4A974AB2D21}" dt="2024-01-08T02:50:01.432" v="0"/>
        <pc:sldMkLst>
          <pc:docMk/>
          <pc:sldMk cId="1277893126" sldId="972"/>
        </pc:sldMkLst>
        <pc:inkChg chg="del">
          <ac:chgData name="Salmiah Amin" userId="5bed6727-455b-4027-94f3-9d22a8e4d867" providerId="ADAL" clId="{4B34DC71-84A6-4E5D-A8AC-A4A974AB2D21}" dt="2024-01-08T02:50:01.432" v="0"/>
          <ac:inkMkLst>
            <pc:docMk/>
            <pc:sldMk cId="1277893126" sldId="972"/>
            <ac:inkMk id="2" creationId="{5D0546E0-7D96-46A7-9405-21307D20CFF5}"/>
          </ac:inkMkLst>
        </pc:inkChg>
      </pc:sldChg>
      <pc:sldChg chg="delSp">
        <pc:chgData name="Salmiah Amin" userId="5bed6727-455b-4027-94f3-9d22a8e4d867" providerId="ADAL" clId="{4B34DC71-84A6-4E5D-A8AC-A4A974AB2D21}" dt="2024-01-08T02:50:14.118" v="1"/>
        <pc:sldMkLst>
          <pc:docMk/>
          <pc:sldMk cId="1130598414" sldId="983"/>
        </pc:sldMkLst>
        <pc:inkChg chg="del">
          <ac:chgData name="Salmiah Amin" userId="5bed6727-455b-4027-94f3-9d22a8e4d867" providerId="ADAL" clId="{4B34DC71-84A6-4E5D-A8AC-A4A974AB2D21}" dt="2024-01-08T02:50:14.118" v="1"/>
          <ac:inkMkLst>
            <pc:docMk/>
            <pc:sldMk cId="1130598414" sldId="983"/>
            <ac:inkMk id="2" creationId="{29D18400-9EC3-9280-7541-338D7B03AEF4}"/>
          </ac:inkMkLst>
        </pc:inkChg>
      </pc:sldChg>
      <pc:sldMasterChg chg="modSp mod">
        <pc:chgData name="Salmiah Amin" userId="5bed6727-455b-4027-94f3-9d22a8e4d867" providerId="ADAL" clId="{4B34DC71-84A6-4E5D-A8AC-A4A974AB2D21}" dt="2024-01-08T02:50:43.120" v="16" actId="20577"/>
        <pc:sldMasterMkLst>
          <pc:docMk/>
          <pc:sldMasterMk cId="3812983975" sldId="2147484058"/>
        </pc:sldMasterMkLst>
        <pc:spChg chg="mod">
          <ac:chgData name="Salmiah Amin" userId="5bed6727-455b-4027-94f3-9d22a8e4d867" providerId="ADAL" clId="{4B34DC71-84A6-4E5D-A8AC-A4A974AB2D21}" dt="2024-01-08T02:50:43.120" v="16" actId="20577"/>
          <ac:spMkLst>
            <pc:docMk/>
            <pc:sldMasterMk cId="3812983975" sldId="2147484058"/>
            <ac:spMk id="8" creationId="{9EBD054F-4D2B-C683-DC2F-88927DD0A10B}"/>
          </ac:spMkLst>
        </pc:spChg>
      </pc:sldMasterChg>
    </pc:docChg>
  </pc:docChgLst>
  <pc:docChgLst>
    <pc:chgData name="Salmiah Amin" userId="5bed6727-455b-4027-94f3-9d22a8e4d867" providerId="ADAL" clId="{980F5320-E8FF-4E10-B2F7-3E1C8B64B2D5}"/>
    <pc:docChg chg="custSel modSld sldOrd">
      <pc:chgData name="Salmiah Amin" userId="5bed6727-455b-4027-94f3-9d22a8e4d867" providerId="ADAL" clId="{980F5320-E8FF-4E10-B2F7-3E1C8B64B2D5}" dt="2023-09-27T06:32:24.868" v="21"/>
      <pc:docMkLst>
        <pc:docMk/>
      </pc:docMkLst>
      <pc:sldChg chg="addSp delSp modSp mod">
        <pc:chgData name="Salmiah Amin" userId="5bed6727-455b-4027-94f3-9d22a8e4d867" providerId="ADAL" clId="{980F5320-E8FF-4E10-B2F7-3E1C8B64B2D5}" dt="2023-09-27T05:39:15.493" v="18" actId="20577"/>
        <pc:sldMkLst>
          <pc:docMk/>
          <pc:sldMk cId="1644102709" sldId="964"/>
        </pc:sldMkLst>
        <pc:spChg chg="add mod">
          <ac:chgData name="Salmiah Amin" userId="5bed6727-455b-4027-94f3-9d22a8e4d867" providerId="ADAL" clId="{980F5320-E8FF-4E10-B2F7-3E1C8B64B2D5}" dt="2023-09-27T05:39:15.493" v="18" actId="20577"/>
          <ac:spMkLst>
            <pc:docMk/>
            <pc:sldMk cId="1644102709" sldId="964"/>
            <ac:spMk id="3" creationId="{699B6F37-9228-1992-5C62-24250A9FB720}"/>
          </ac:spMkLst>
        </pc:spChg>
        <pc:picChg chg="del">
          <ac:chgData name="Salmiah Amin" userId="5bed6727-455b-4027-94f3-9d22a8e4d867" providerId="ADAL" clId="{980F5320-E8FF-4E10-B2F7-3E1C8B64B2D5}" dt="2023-09-27T05:38:34.047" v="2" actId="478"/>
          <ac:picMkLst>
            <pc:docMk/>
            <pc:sldMk cId="1644102709" sldId="964"/>
            <ac:picMk id="2" creationId="{00000000-0000-0000-0000-000000000000}"/>
          </ac:picMkLst>
        </pc:picChg>
      </pc:sldChg>
      <pc:sldChg chg="modSp">
        <pc:chgData name="Salmiah Amin" userId="5bed6727-455b-4027-94f3-9d22a8e4d867" providerId="ADAL" clId="{980F5320-E8FF-4E10-B2F7-3E1C8B64B2D5}" dt="2023-09-27T05:38:19.543" v="1"/>
        <pc:sldMkLst>
          <pc:docMk/>
          <pc:sldMk cId="972462715" sldId="966"/>
        </pc:sldMkLst>
        <pc:spChg chg="mod">
          <ac:chgData name="Salmiah Amin" userId="5bed6727-455b-4027-94f3-9d22a8e4d867" providerId="ADAL" clId="{980F5320-E8FF-4E10-B2F7-3E1C8B64B2D5}" dt="2023-09-27T05:38:19.543" v="1"/>
          <ac:spMkLst>
            <pc:docMk/>
            <pc:sldMk cId="972462715" sldId="966"/>
            <ac:spMk id="3" creationId="{00000000-0000-0000-0000-000000000000}"/>
          </ac:spMkLst>
        </pc:spChg>
      </pc:sldChg>
      <pc:sldChg chg="modSp">
        <pc:chgData name="Salmiah Amin" userId="5bed6727-455b-4027-94f3-9d22a8e4d867" providerId="ADAL" clId="{980F5320-E8FF-4E10-B2F7-3E1C8B64B2D5}" dt="2023-09-27T05:38:19.543" v="1"/>
        <pc:sldMkLst>
          <pc:docMk/>
          <pc:sldMk cId="3139365705" sldId="967"/>
        </pc:sldMkLst>
        <pc:spChg chg="mod">
          <ac:chgData name="Salmiah Amin" userId="5bed6727-455b-4027-94f3-9d22a8e4d867" providerId="ADAL" clId="{980F5320-E8FF-4E10-B2F7-3E1C8B64B2D5}" dt="2023-09-27T05:38:19.543" v="1"/>
          <ac:spMkLst>
            <pc:docMk/>
            <pc:sldMk cId="3139365705" sldId="967"/>
            <ac:spMk id="2" creationId="{00000000-0000-0000-0000-000000000000}"/>
          </ac:spMkLst>
        </pc:spChg>
        <pc:spChg chg="mod">
          <ac:chgData name="Salmiah Amin" userId="5bed6727-455b-4027-94f3-9d22a8e4d867" providerId="ADAL" clId="{980F5320-E8FF-4E10-B2F7-3E1C8B64B2D5}" dt="2023-09-27T05:38:19.543" v="1"/>
          <ac:spMkLst>
            <pc:docMk/>
            <pc:sldMk cId="3139365705" sldId="967"/>
            <ac:spMk id="3" creationId="{00000000-0000-0000-0000-000000000000}"/>
          </ac:spMkLst>
        </pc:spChg>
      </pc:sldChg>
      <pc:sldChg chg="modSp">
        <pc:chgData name="Salmiah Amin" userId="5bed6727-455b-4027-94f3-9d22a8e4d867" providerId="ADAL" clId="{980F5320-E8FF-4E10-B2F7-3E1C8B64B2D5}" dt="2023-09-27T05:38:19.543" v="1"/>
        <pc:sldMkLst>
          <pc:docMk/>
          <pc:sldMk cId="715129458" sldId="968"/>
        </pc:sldMkLst>
        <pc:spChg chg="mod">
          <ac:chgData name="Salmiah Amin" userId="5bed6727-455b-4027-94f3-9d22a8e4d867" providerId="ADAL" clId="{980F5320-E8FF-4E10-B2F7-3E1C8B64B2D5}" dt="2023-09-27T05:38:19.543" v="1"/>
          <ac:spMkLst>
            <pc:docMk/>
            <pc:sldMk cId="715129458" sldId="968"/>
            <ac:spMk id="5" creationId="{00000000-0000-0000-0000-000000000000}"/>
          </ac:spMkLst>
        </pc:spChg>
      </pc:sldChg>
      <pc:sldChg chg="modSp">
        <pc:chgData name="Salmiah Amin" userId="5bed6727-455b-4027-94f3-9d22a8e4d867" providerId="ADAL" clId="{980F5320-E8FF-4E10-B2F7-3E1C8B64B2D5}" dt="2023-09-27T05:38:19.543" v="1"/>
        <pc:sldMkLst>
          <pc:docMk/>
          <pc:sldMk cId="2920118076" sldId="969"/>
        </pc:sldMkLst>
        <pc:spChg chg="mod">
          <ac:chgData name="Salmiah Amin" userId="5bed6727-455b-4027-94f3-9d22a8e4d867" providerId="ADAL" clId="{980F5320-E8FF-4E10-B2F7-3E1C8B64B2D5}" dt="2023-09-27T05:38:19.543" v="1"/>
          <ac:spMkLst>
            <pc:docMk/>
            <pc:sldMk cId="2920118076" sldId="969"/>
            <ac:spMk id="3" creationId="{00000000-0000-0000-0000-000000000000}"/>
          </ac:spMkLst>
        </pc:spChg>
      </pc:sldChg>
      <pc:sldChg chg="modSp">
        <pc:chgData name="Salmiah Amin" userId="5bed6727-455b-4027-94f3-9d22a8e4d867" providerId="ADAL" clId="{980F5320-E8FF-4E10-B2F7-3E1C8B64B2D5}" dt="2023-09-27T05:38:19.543" v="1"/>
        <pc:sldMkLst>
          <pc:docMk/>
          <pc:sldMk cId="1137660426" sldId="971"/>
        </pc:sldMkLst>
        <pc:spChg chg="mod">
          <ac:chgData name="Salmiah Amin" userId="5bed6727-455b-4027-94f3-9d22a8e4d867" providerId="ADAL" clId="{980F5320-E8FF-4E10-B2F7-3E1C8B64B2D5}" dt="2023-09-27T05:38:19.543" v="1"/>
          <ac:spMkLst>
            <pc:docMk/>
            <pc:sldMk cId="1137660426" sldId="971"/>
            <ac:spMk id="3" creationId="{00000000-0000-0000-0000-000000000000}"/>
          </ac:spMkLst>
        </pc:spChg>
      </pc:sldChg>
      <pc:sldChg chg="addSp">
        <pc:chgData name="Salmiah Amin" userId="5bed6727-455b-4027-94f3-9d22a8e4d867" providerId="ADAL" clId="{980F5320-E8FF-4E10-B2F7-3E1C8B64B2D5}" dt="2023-09-27T06:32:24.868" v="21"/>
        <pc:sldMkLst>
          <pc:docMk/>
          <pc:sldMk cId="2597286993" sldId="979"/>
        </pc:sldMkLst>
        <pc:inkChg chg="add">
          <ac:chgData name="Salmiah Amin" userId="5bed6727-455b-4027-94f3-9d22a8e4d867" providerId="ADAL" clId="{980F5320-E8FF-4E10-B2F7-3E1C8B64B2D5}" dt="2023-09-27T06:32:24.868" v="21"/>
          <ac:inkMkLst>
            <pc:docMk/>
            <pc:sldMk cId="2597286993" sldId="979"/>
            <ac:inkMk id="2" creationId="{AD86FBAD-585E-F274-15C6-3769F52CE638}"/>
          </ac:inkMkLst>
        </pc:inkChg>
      </pc:sldChg>
      <pc:sldChg chg="addSp ord">
        <pc:chgData name="Salmiah Amin" userId="5bed6727-455b-4027-94f3-9d22a8e4d867" providerId="ADAL" clId="{980F5320-E8FF-4E10-B2F7-3E1C8B64B2D5}" dt="2023-09-27T06:32:24.868" v="21"/>
        <pc:sldMkLst>
          <pc:docMk/>
          <pc:sldMk cId="1130598414" sldId="983"/>
        </pc:sldMkLst>
        <pc:inkChg chg="add">
          <ac:chgData name="Salmiah Amin" userId="5bed6727-455b-4027-94f3-9d22a8e4d867" providerId="ADAL" clId="{980F5320-E8FF-4E10-B2F7-3E1C8B64B2D5}" dt="2023-09-27T06:32:24.868" v="21"/>
          <ac:inkMkLst>
            <pc:docMk/>
            <pc:sldMk cId="1130598414" sldId="983"/>
            <ac:inkMk id="2" creationId="{29D18400-9EC3-9280-7541-338D7B03AEF4}"/>
          </ac:inkMkLst>
        </pc:inkChg>
      </pc:sldChg>
    </pc:docChg>
  </pc:docChgLst>
  <pc:docChgLst>
    <pc:chgData name="Salmiah Amin" userId="5bed6727-455b-4027-94f3-9d22a8e4d867" providerId="ADAL" clId="{186A5554-145C-4F5E-AA57-A78A8D45515B}"/>
    <pc:docChg chg="modSld">
      <pc:chgData name="Salmiah Amin" userId="5bed6727-455b-4027-94f3-9d22a8e4d867" providerId="ADAL" clId="{186A5554-145C-4F5E-AA57-A78A8D45515B}" dt="2022-08-23T04:11:07.304" v="4" actId="13926"/>
      <pc:docMkLst>
        <pc:docMk/>
      </pc:docMkLst>
      <pc:sldChg chg="modSp mod">
        <pc:chgData name="Salmiah Amin" userId="5bed6727-455b-4027-94f3-9d22a8e4d867" providerId="ADAL" clId="{186A5554-145C-4F5E-AA57-A78A8D45515B}" dt="2022-08-23T03:13:41.675" v="1" actId="13926"/>
        <pc:sldMkLst>
          <pc:docMk/>
          <pc:sldMk cId="1277893126" sldId="972"/>
        </pc:sldMkLst>
        <pc:spChg chg="mod">
          <ac:chgData name="Salmiah Amin" userId="5bed6727-455b-4027-94f3-9d22a8e4d867" providerId="ADAL" clId="{186A5554-145C-4F5E-AA57-A78A8D45515B}" dt="2022-08-23T03:13:41.675" v="1" actId="13926"/>
          <ac:spMkLst>
            <pc:docMk/>
            <pc:sldMk cId="1277893126" sldId="972"/>
            <ac:spMk id="4" creationId="{50693879-5816-3444-9D50-A12F1F37F5DE}"/>
          </ac:spMkLst>
        </pc:spChg>
      </pc:sldChg>
      <pc:sldChg chg="modSp mod">
        <pc:chgData name="Salmiah Amin" userId="5bed6727-455b-4027-94f3-9d22a8e4d867" providerId="ADAL" clId="{186A5554-145C-4F5E-AA57-A78A8D45515B}" dt="2022-08-23T04:11:07.304" v="4" actId="13926"/>
        <pc:sldMkLst>
          <pc:docMk/>
          <pc:sldMk cId="1451249565" sldId="980"/>
        </pc:sldMkLst>
        <pc:spChg chg="mod">
          <ac:chgData name="Salmiah Amin" userId="5bed6727-455b-4027-94f3-9d22a8e4d867" providerId="ADAL" clId="{186A5554-145C-4F5E-AA57-A78A8D45515B}" dt="2022-08-23T04:11:07.304" v="4" actId="13926"/>
          <ac:spMkLst>
            <pc:docMk/>
            <pc:sldMk cId="1451249565" sldId="980"/>
            <ac:spMk id="6" creationId="{4003F5F5-7654-47FE-8245-0FE364DE3A10}"/>
          </ac:spMkLst>
        </pc:spChg>
      </pc:sldChg>
    </pc:docChg>
  </pc:docChgLst>
  <pc:docChgLst>
    <pc:chgData name="Salmiah Amin" userId="5bed6727-455b-4027-94f3-9d22a8e4d867" providerId="ADAL" clId="{1DF091F8-4D95-4329-A22E-C430D0D1D6B7}"/>
    <pc:docChg chg="modSld">
      <pc:chgData name="Salmiah Amin" userId="5bed6727-455b-4027-94f3-9d22a8e4d867" providerId="ADAL" clId="{1DF091F8-4D95-4329-A22E-C430D0D1D6B7}" dt="2023-01-10T00:50:55.309" v="0"/>
      <pc:docMkLst>
        <pc:docMk/>
      </pc:docMkLst>
      <pc:sldChg chg="addSp">
        <pc:chgData name="Salmiah Amin" userId="5bed6727-455b-4027-94f3-9d22a8e4d867" providerId="ADAL" clId="{1DF091F8-4D95-4329-A22E-C430D0D1D6B7}" dt="2023-01-10T00:50:55.309" v="0"/>
        <pc:sldMkLst>
          <pc:docMk/>
          <pc:sldMk cId="1731388006" sldId="965"/>
        </pc:sldMkLst>
        <pc:inkChg chg="add">
          <ac:chgData name="Salmiah Amin" userId="5bed6727-455b-4027-94f3-9d22a8e4d867" providerId="ADAL" clId="{1DF091F8-4D95-4329-A22E-C430D0D1D6B7}" dt="2023-01-10T00:50:55.309" v="0"/>
          <ac:inkMkLst>
            <pc:docMk/>
            <pc:sldMk cId="1731388006" sldId="965"/>
            <ac:inkMk id="2" creationId="{6155EDB8-B028-4DD3-9E26-0E5DBA0B2707}"/>
          </ac:inkMkLst>
        </pc:inkChg>
      </pc:sldChg>
      <pc:sldChg chg="addSp">
        <pc:chgData name="Salmiah Amin" userId="5bed6727-455b-4027-94f3-9d22a8e4d867" providerId="ADAL" clId="{1DF091F8-4D95-4329-A22E-C430D0D1D6B7}" dt="2023-01-10T00:50:55.309" v="0"/>
        <pc:sldMkLst>
          <pc:docMk/>
          <pc:sldMk cId="1277893126" sldId="972"/>
        </pc:sldMkLst>
        <pc:inkChg chg="add">
          <ac:chgData name="Salmiah Amin" userId="5bed6727-455b-4027-94f3-9d22a8e4d867" providerId="ADAL" clId="{1DF091F8-4D95-4329-A22E-C430D0D1D6B7}" dt="2023-01-10T00:50:55.309" v="0"/>
          <ac:inkMkLst>
            <pc:docMk/>
            <pc:sldMk cId="1277893126" sldId="972"/>
            <ac:inkMk id="2" creationId="{5D0546E0-7D96-46A7-9405-21307D20CFF5}"/>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a:t>
            </a:fld>
            <a:endParaRPr lang="en-US" sz="800"/>
          </a:p>
        </p:txBody>
      </p:sp>
    </p:spTree>
    <p:extLst>
      <p:ext uri="{BB962C8B-B14F-4D97-AF65-F5344CB8AC3E}">
        <p14:creationId xmlns:p14="http://schemas.microsoft.com/office/powerpoint/2010/main" val="218101517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31.05801" units="1/cm"/>
          <inkml:channelProperty channel="Y" name="resolution" value="65.45454" units="1/cm"/>
          <inkml:channelProperty channel="T" name="resolution" value="1" units="1/dev"/>
        </inkml:channelProperties>
      </inkml:inkSource>
      <inkml:timestamp xml:id="ts0" timeString="2023-09-27T06:28:05.384"/>
    </inkml:context>
    <inkml:brush xml:id="br0">
      <inkml:brushProperty name="width" value="0.05292" units="cm"/>
      <inkml:brushProperty name="height" value="0.05292" units="cm"/>
      <inkml:brushProperty name="color" value="#FF0000"/>
    </inkml:brush>
  </inkml:definitions>
  <inkml:trace contextRef="#ctx0" brushRef="#br0">16062 9686 0,'88'0'125,"-29"-30"-109,0 1-16,-1 0 16,1-30-16,59 30 15,-30-1-15,0-28 16,59 28-16,-89-29 15,30 30-15,-58 0 16,-1-1-16,1 30 16,28-58-1,1 28-15,0 1 16,-1 0-16,-28-1 16,-30 1-16,29 29 31,1-29 0,-1-1-15,0 30-16,1 0 15</inkml:trace>
  <inkml:trace contextRef="#ctx0" brushRef="#br0" timeOffset="1693.11">23344 9627 0,'30'-29'93,"58"-30"-77,-29 30-16,-1-30 16,89-59-1,-88 30 1,-30 59-16,1 29 15,-1-29-15,30-30 32,117-117-1,-117 176-31,29-59 31,-59 30-31,0-30 16,1 59-1,-30-29-15</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3-01-10T01:55:27.344"/>
    </inkml:context>
    <inkml:brush xml:id="br0">
      <inkml:brushProperty name="width" value="0.05292" units="cm"/>
      <inkml:brushProperty name="height" value="0.05292" units="cm"/>
      <inkml:brushProperty name="color" value="#FF0000"/>
    </inkml:brush>
  </inkml:definitions>
  <inkml:trace contextRef="#ctx0" brushRef="#br0">23118 10244 0,'0'0'0,"-49"0"16,24 0-16,0 0 16,0 0-1,-24 0-15,24 0 16,-25 0-16,25 0 16,-24 0-16,24 0 15,0 0-15,0 0 16,1 0-16,-1 0 31,0 0-15</inkml:trace>
  <inkml:trace contextRef="#ctx0" brushRef="#br0" timeOffset="105000.55">14536 17165 0</inkml:trace>
  <inkml:trace contextRef="#ctx0" brushRef="#br0" timeOffset="106431.56">4391 18033 0</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3-01-10T02:00:19.784"/>
    </inkml:context>
    <inkml:brush xml:id="br0">
      <inkml:brushProperty name="width" value="0.05292" units="cm"/>
      <inkml:brushProperty name="height" value="0.05292" units="cm"/>
      <inkml:brushProperty name="color" value="#FF0000"/>
    </inkml:brush>
  </inkml:definitions>
  <inkml:trace contextRef="#ctx0" brushRef="#br0">12899 6573 0</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3-01-10T02:05:43.403"/>
    </inkml:context>
    <inkml:brush xml:id="br0">
      <inkml:brushProperty name="width" value="0.05292" units="cm"/>
      <inkml:brushProperty name="height" value="0.05292" units="cm"/>
      <inkml:brushProperty name="color" value="#FF0000"/>
    </inkml:brush>
  </inkml:definitions>
  <inkml:trace contextRef="#ctx0" brushRef="#br0">16669 14064 0,'25'-25'94,"0"25"-63</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3-01-10T02:08:13.457"/>
    </inkml:context>
    <inkml:brush xml:id="br0">
      <inkml:brushProperty name="width" value="0.05292" units="cm"/>
      <inkml:brushProperty name="height" value="0.05292" units="cm"/>
      <inkml:brushProperty name="color" value="#FF0000"/>
    </inkml:brush>
  </inkml:definitions>
  <inkml:trace contextRef="#ctx0" brushRef="#br0">8335 7813 0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2T07:01:02.304"/>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2T07:02:32.009"/>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0,'0'7,"14"2,10-1,8-1,6-3,-5-7,-7-4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2T07:03:43.477"/>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0 149,'7'0,"16"0,9-7,8-1,2-1,1 3,7-6,15-6,9-1,12 3,12 4,-5 5,-4 3,-11 2,-13-5,-9-1,-16 0,-14 2</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3-01-10T02:18:26.938"/>
    </inkml:context>
    <inkml:brush xml:id="br0">
      <inkml:brushProperty name="width" value="0.05292" units="cm"/>
      <inkml:brushProperty name="height" value="0.05292" units="cm"/>
      <inkml:brushProperty name="color" value="#FF0000"/>
    </inkml:brush>
  </inkml:definitions>
  <inkml:trace contextRef="#ctx0" brushRef="#br0">7541 5507 0,'0'24'62,"25"-24"-62,24 0 16,1 0 0,-25 0-16,24 0 15,1 0-15,24 0 16,1 0-16,-1 0 15,50 0-15,0 0 16,50 0-16,-25 0 16,-25 0-16,-25 0 15,25-24-15,-74 24 16,-1 0-16,-24 0 16,25 0-16,-26 0 15,51 0-15,-1 0 16,26 0-16,24 0 15,0 0-15,74 0 16,-49 0-16,-25 0 16,25 0-16,-50 0 15,-25-50-15,-24 25 16,0 25-16,-1 0 16,1 0-1,24 0-15,1 0 16,-1 0-16,25 0 15,-24 0-15,-26 0 16,1 0-16,-1 0 16,1 0-1,24 0 1,-49 0-16,25 0 16,-25 0-1,24 0-15,-24 0 16,25 0-16,-25 0 15,-1 0 1,1 0-16,0 0 16,0 0-1,0 0-15,24 0 16,1 0-16,-1 0 16,1 0-1,0 0 1,-26 0-16,51 0 15,-50 0 1,-1 0 0,1 0 15,0 0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3-01-10T01:39:40.376"/>
    </inkml:context>
    <inkml:brush xml:id="br0">
      <inkml:brushProperty name="width" value="0.05292" units="cm"/>
      <inkml:brushProperty name="height" value="0.05292" units="cm"/>
      <inkml:brushProperty name="color" value="#FF0000"/>
    </inkml:brush>
  </inkml:definitions>
  <inkml:trace contextRef="#ctx0" brushRef="#br0">20787 14734 0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6T03:07:12.28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3-01-10T01:41:05.168"/>
    </inkml:context>
    <inkml:brush xml:id="br0">
      <inkml:brushProperty name="width" value="0.05292" units="cm"/>
      <inkml:brushProperty name="height" value="0.05292" units="cm"/>
      <inkml:brushProperty name="color" value="#FF0000"/>
    </inkml:brush>
  </inkml:definitions>
  <inkml:trace contextRef="#ctx0" brushRef="#br0">2109 9252 0</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3-01-10T01:41:44.713"/>
    </inkml:context>
    <inkml:brush xml:id="br0">
      <inkml:brushProperty name="width" value="0.05292" units="cm"/>
      <inkml:brushProperty name="height" value="0.05292" units="cm"/>
      <inkml:brushProperty name="color" value="#FF0000"/>
    </inkml:brush>
  </inkml:definitions>
  <inkml:trace contextRef="#ctx0" brushRef="#br0">8037 3423 0,'25'0'63,"0"0"-48,24 0 1,-24 0-16,25 0 15,74 0-15,-25 0 16,75-25-16</inkml:trace>
  <inkml:trace contextRef="#ctx0" brushRef="#br0" timeOffset="200.76">9327 3249 0,'0'0'16,"74"-24"-1,-49 24-15</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3-01-10T01:43:54.992"/>
    </inkml:context>
    <inkml:brush xml:id="br0">
      <inkml:brushProperty name="width" value="0.05292" units="cm"/>
      <inkml:brushProperty name="height" value="0.05292" units="cm"/>
      <inkml:brushProperty name="color" value="#FF0000"/>
    </inkml:brush>
  </inkml:definitions>
  <inkml:trace contextRef="#ctx0" brushRef="#br0">10021 5631 0,'0'24'63,"75"-24"-48,-26 0-15,51 0 16,73 0-16,26 0 15,-1 0-15,75 0 16,-50 0-16,-24 0 16,-1 0-16,1 0 15,-26 0-15,1 0 16,-50 0-16,-25 0 16,-24 0-16,-1 0 15,-24 0-15,-26 0 16,1 0-16,0 0 15,0 0 1,0 0 0,-1 0-1,1 0 110</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3-01-10T01:47:43.697"/>
    </inkml:context>
    <inkml:brush xml:id="br0">
      <inkml:brushProperty name="width" value="0.05292" units="cm"/>
      <inkml:brushProperty name="height" value="0.05292" units="cm"/>
      <inkml:brushProperty name="color" value="#FF0000"/>
    </inkml:brush>
  </inkml:definitions>
  <inkml:trace contextRef="#ctx0" brushRef="#br0">14189 8062 0</inkml:trace>
  <inkml:trace contextRef="#ctx0" brushRef="#br0" timeOffset="903.78">17116 11881 0,'24'0'94,"1"0"-78,0-49-16,-25 24 15,25 25 1,0-25-1,-25 0 1,24 1 0</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3-01-10T01:50:12.360"/>
    </inkml:context>
    <inkml:brush xml:id="br0">
      <inkml:brushProperty name="width" value="0.05292" units="cm"/>
      <inkml:brushProperty name="height" value="0.05292" units="cm"/>
      <inkml:brushProperty name="color" value="#FF0000"/>
    </inkml:brush>
  </inkml:definitions>
  <inkml:trace contextRef="#ctx0" brushRef="#br0">19472 6747 0,'0'-25'62,"25"25"-46,0 0 0,-1 0-1,1 0-15,0 0 16,25 0 0,-26 0-1,1 0 1,0 0-16,0 0 15,0 0-15,-1 0 16,1 0 0,0 0-1,0 0 1,0 0 0,0 0-1,-1 0 1,1 0-1,0 0 1,0 0 15,0 0-15,-1 0 0,1 0-16,0 0 31,25-50-31</inkml:trace>
  <inkml:trace contextRef="#ctx0" brushRef="#br0" timeOffset="11743.71">16694 5035 0,'25'0'63,"-25"25"-63,0 0 15,0 0-15,25 24 16</inkml:trace>
  <inkml:trace contextRef="#ctx0" brushRef="#br0" timeOffset="12303.78">17661 5680 0</inkml:trace>
  <inkml:trace contextRef="#ctx0" brushRef="#br0" timeOffset="12824.07">18529 7565 0</inkml:trace>
  <inkml:trace contextRef="#ctx0" brushRef="#br0" timeOffset="13247.77">18182 9079 0</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3-01-10T01:51:22.537"/>
    </inkml:context>
    <inkml:brush xml:id="br0">
      <inkml:brushProperty name="width" value="0.05292" units="cm"/>
      <inkml:brushProperty name="height" value="0.05292" units="cm"/>
      <inkml:brushProperty name="color" value="#FF0000"/>
    </inkml:brush>
  </inkml:definitions>
  <inkml:trace contextRef="#ctx0" brushRef="#br0">7119 8607 0,'25'0'79,"0"0"-79,0 0 15,0 0-15,49 0 16,-49 0-16,49 0 15,25-25-15,-24 25 16,-26 0-16,-24 0 16,50 0-16,-51 0 15,1 0 1,0 0-16,25 0 16,24 0-16,-49 0 15,24 0-15,-24 0 16,0 0-1,0 0 1</inkml:trace>
  <inkml:trace contextRef="#ctx0" brushRef="#br0" timeOffset="1071.07">8335 14436 0,'0'-24'125,"74"24"-125,25 0 15,50-25-15,-50 25 16,1 0-16,-26 0 16,0 0-16,-49 0 15,25 0 1,-25 0 109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a:t>
            </a:fld>
            <a:endParaRPr lang="en-US"/>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CE0E46-7F05-B940-8356-5580BE265E49}" type="slidenum">
              <a:rPr lang="en-US" smtClean="0"/>
              <a:pPr>
                <a:defRPr/>
              </a:pPr>
              <a:t>1</a:t>
            </a:fld>
            <a:endParaRPr lang="en-US"/>
          </a:p>
        </p:txBody>
      </p:sp>
    </p:spTree>
    <p:extLst>
      <p:ext uri="{BB962C8B-B14F-4D97-AF65-F5344CB8AC3E}">
        <p14:creationId xmlns:p14="http://schemas.microsoft.com/office/powerpoint/2010/main" val="3783596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12</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v6.0</a:t>
            </a:r>
            <a:endParaRPr lang="en-US" b="0" dirty="0"/>
          </a:p>
          <a:p>
            <a:pPr>
              <a:buFontTx/>
              <a:buNone/>
            </a:pPr>
            <a:r>
              <a:rPr lang="en-US" sz="1200" b="0" dirty="0"/>
              <a:t>Chapter 5: Ethernet</a:t>
            </a:r>
            <a:endParaRPr lang="en-GB" b="0" dirty="0"/>
          </a:p>
        </p:txBody>
      </p:sp>
    </p:spTree>
    <p:extLst>
      <p:ext uri="{BB962C8B-B14F-4D97-AF65-F5344CB8AC3E}">
        <p14:creationId xmlns:p14="http://schemas.microsoft.com/office/powerpoint/2010/main" val="2196270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 Data Link Layer</a:t>
            </a:r>
          </a:p>
          <a:p>
            <a:r>
              <a:rPr lang="en-US" dirty="0"/>
              <a:t>6.2 – Topologies</a:t>
            </a:r>
          </a:p>
          <a:p>
            <a:r>
              <a:rPr lang="en-US" dirty="0"/>
              <a:t>6.2.1 – Physical and Logical Topologies</a:t>
            </a:r>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968194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 Data Link Layer</a:t>
            </a:r>
          </a:p>
          <a:p>
            <a:r>
              <a:rPr lang="en-US" dirty="0"/>
              <a:t>6.2 – Topologies</a:t>
            </a:r>
          </a:p>
          <a:p>
            <a:r>
              <a:rPr lang="en-US" dirty="0"/>
              <a:t>6.2.2 – WAN Topologies</a:t>
            </a:r>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163379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 Data Link Layer</a:t>
            </a:r>
          </a:p>
          <a:p>
            <a:r>
              <a:rPr lang="en-US" dirty="0"/>
              <a:t>6.2 – Topologies</a:t>
            </a:r>
          </a:p>
          <a:p>
            <a:r>
              <a:rPr lang="en-US" dirty="0"/>
              <a:t>6.2.3– Point-to-Point WAN Topology</a:t>
            </a:r>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3088110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 Data Link Layer</a:t>
            </a:r>
          </a:p>
          <a:p>
            <a:r>
              <a:rPr lang="en-US" dirty="0"/>
              <a:t>6.2 – Topologies</a:t>
            </a:r>
          </a:p>
          <a:p>
            <a:r>
              <a:rPr lang="en-US" dirty="0"/>
              <a:t>6.2.8 – Contention-Based Access – CSMA/CA</a:t>
            </a:r>
          </a:p>
          <a:p>
            <a:r>
              <a:rPr lang="en-US" dirty="0"/>
              <a:t>6.2.9 – Check Your Understanding - Topologies</a:t>
            </a:r>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3267835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 Data Link Layer</a:t>
            </a:r>
          </a:p>
          <a:p>
            <a:r>
              <a:rPr lang="en-US" dirty="0"/>
              <a:t>6.2 – Topologies</a:t>
            </a:r>
          </a:p>
          <a:p>
            <a:r>
              <a:rPr lang="en-US" dirty="0"/>
              <a:t>6.2.4 – LAN Topologies</a:t>
            </a:r>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2754366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 Data Link Layer</a:t>
            </a:r>
          </a:p>
          <a:p>
            <a:r>
              <a:rPr lang="en-US" dirty="0"/>
              <a:t>6.2 – Topologies</a:t>
            </a:r>
          </a:p>
          <a:p>
            <a:r>
              <a:rPr lang="en-US" dirty="0"/>
              <a:t>6.2.5 – Half and Full Duplex Communication</a:t>
            </a:r>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4016540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 Data Link Layer</a:t>
            </a:r>
          </a:p>
          <a:p>
            <a:r>
              <a:rPr lang="en-US" dirty="0"/>
              <a:t>6.2 – Topologies</a:t>
            </a:r>
          </a:p>
          <a:p>
            <a:r>
              <a:rPr lang="en-US" dirty="0"/>
              <a:t>6.2.6 – Access Control Methods</a:t>
            </a:r>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2907179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 Data Link Layer</a:t>
            </a:r>
          </a:p>
          <a:p>
            <a:r>
              <a:rPr lang="en-US" dirty="0"/>
              <a:t>6.2 – Topologies</a:t>
            </a:r>
          </a:p>
          <a:p>
            <a:r>
              <a:rPr lang="en-US" dirty="0"/>
              <a:t>6.2.7 – Contention-Based Access – CSMA/CD</a:t>
            </a:r>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2527241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49873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3850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22</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v6.0</a:t>
            </a:r>
            <a:endParaRPr lang="en-US" b="0" dirty="0"/>
          </a:p>
          <a:p>
            <a:pPr>
              <a:buFontTx/>
              <a:buNone/>
            </a:pPr>
            <a:r>
              <a:rPr lang="en-US" sz="1200" b="0" dirty="0"/>
              <a:t>Chapter 5: Ethernet</a:t>
            </a:r>
            <a:endParaRPr lang="en-GB" b="0" dirty="0"/>
          </a:p>
        </p:txBody>
      </p:sp>
    </p:spTree>
    <p:extLst>
      <p:ext uri="{BB962C8B-B14F-4D97-AF65-F5344CB8AC3E}">
        <p14:creationId xmlns:p14="http://schemas.microsoft.com/office/powerpoint/2010/main" val="1388080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 Data Link Layer</a:t>
            </a:r>
          </a:p>
          <a:p>
            <a:r>
              <a:rPr lang="en-US" dirty="0"/>
              <a:t>6.3 – Data Link Frame</a:t>
            </a:r>
          </a:p>
          <a:p>
            <a:r>
              <a:rPr lang="en-US" dirty="0"/>
              <a:t>6.3.1 – The Frame</a:t>
            </a:r>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3455487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 Data Link Layer</a:t>
            </a:r>
          </a:p>
          <a:p>
            <a:r>
              <a:rPr lang="en-US" dirty="0"/>
              <a:t>6.3 – Data Link Frame</a:t>
            </a:r>
          </a:p>
          <a:p>
            <a:r>
              <a:rPr lang="en-US" dirty="0"/>
              <a:t>6.3.2 – Frame Fields</a:t>
            </a:r>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203601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 Data Link Layer</a:t>
            </a:r>
          </a:p>
          <a:p>
            <a:r>
              <a:rPr lang="en-US" dirty="0"/>
              <a:t>6.3 – Data Link Frame</a:t>
            </a:r>
          </a:p>
          <a:p>
            <a:r>
              <a:rPr lang="en-US" dirty="0"/>
              <a:t>6.3.3 – Layer 2 Address</a:t>
            </a:r>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279344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 Data Link Layer</a:t>
            </a:r>
          </a:p>
          <a:p>
            <a:r>
              <a:rPr lang="en-US" dirty="0"/>
              <a:t>6.3 – Data Link Frame</a:t>
            </a:r>
          </a:p>
          <a:p>
            <a:r>
              <a:rPr lang="en-US" dirty="0"/>
              <a:t>6.3.4 – LAN and WAN Frames</a:t>
            </a:r>
          </a:p>
          <a:p>
            <a:r>
              <a:rPr lang="en-US" dirty="0"/>
              <a:t>6.3.5 – Check Your Understanding – Data Link Frame</a:t>
            </a:r>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4000933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420296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31</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v6.0</a:t>
            </a:r>
            <a:endParaRPr lang="en-US" b="0" dirty="0"/>
          </a:p>
          <a:p>
            <a:pPr>
              <a:buFontTx/>
              <a:buNone/>
            </a:pPr>
            <a:r>
              <a:rPr lang="en-US" sz="1200" b="0" dirty="0"/>
              <a:t>Chapter 6: Ethernet</a:t>
            </a:r>
            <a:endParaRPr lang="en-GB" b="0" dirty="0"/>
          </a:p>
        </p:txBody>
      </p:sp>
    </p:spTree>
    <p:extLst>
      <p:ext uri="{BB962C8B-B14F-4D97-AF65-F5344CB8AC3E}">
        <p14:creationId xmlns:p14="http://schemas.microsoft.com/office/powerpoint/2010/main" val="2867733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7.1 – Ethernet Frames</a:t>
            </a:r>
          </a:p>
          <a:p>
            <a:r>
              <a:rPr lang="en-US" dirty="0"/>
              <a:t>7.1.1 – Ethernet Encapsulation</a:t>
            </a:r>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855829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a:t>
            </a:r>
            <a:r>
              <a:rPr lang="en-US" baseline="0" dirty="0"/>
              <a:t> </a:t>
            </a:r>
            <a:r>
              <a:rPr lang="en-US" dirty="0"/>
              <a:t>– Ethernet Switching</a:t>
            </a:r>
          </a:p>
          <a:p>
            <a:r>
              <a:rPr lang="en-US" dirty="0"/>
              <a:t>7.1 – Ethernet Frames</a:t>
            </a:r>
          </a:p>
          <a:p>
            <a:r>
              <a:rPr lang="en-US" dirty="0"/>
              <a:t>7.1.2 - Data Link Sublayers</a:t>
            </a:r>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837099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7.1 – Ethernet Frames</a:t>
            </a:r>
          </a:p>
          <a:p>
            <a:r>
              <a:rPr lang="en-US" dirty="0"/>
              <a:t>7.1.3 – MAC Sublayer</a:t>
            </a:r>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3820042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38506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7.1 – Ethernet Frames</a:t>
            </a:r>
          </a:p>
          <a:p>
            <a:r>
              <a:rPr lang="en-US" dirty="0"/>
              <a:t>7.1.3 – MAC Sublayer</a:t>
            </a:r>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31426634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7.1 – Ethernet Frames</a:t>
            </a:r>
          </a:p>
          <a:p>
            <a:r>
              <a:rPr lang="en-US" dirty="0"/>
              <a:t>7.1.4 – Ethernet Frame Fields</a:t>
            </a:r>
          </a:p>
          <a:p>
            <a:r>
              <a:rPr lang="en-US" dirty="0"/>
              <a:t>6.1.5 – Check Your Understanding – Ethernet Switching</a:t>
            </a:r>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4039557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132149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38</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v6.0</a:t>
            </a:r>
            <a:endParaRPr lang="en-US" b="0" dirty="0"/>
          </a:p>
          <a:p>
            <a:pPr>
              <a:buFontTx/>
              <a:buNone/>
            </a:pPr>
            <a:r>
              <a:rPr lang="en-US" sz="1200" b="0" dirty="0"/>
              <a:t>Chapter 7: Ethernet</a:t>
            </a:r>
            <a:endParaRPr lang="en-GB" b="0" dirty="0"/>
          </a:p>
        </p:txBody>
      </p:sp>
    </p:spTree>
    <p:extLst>
      <p:ext uri="{BB962C8B-B14F-4D97-AF65-F5344CB8AC3E}">
        <p14:creationId xmlns:p14="http://schemas.microsoft.com/office/powerpoint/2010/main" val="2196270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7.2 – Ethernet MAC Address</a:t>
            </a:r>
          </a:p>
          <a:p>
            <a:r>
              <a:rPr lang="en-US" dirty="0"/>
              <a:t>7.2.1 – MAC Address and Hexadecimal</a:t>
            </a:r>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23348539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7.2 – Ethernet MAC Address</a:t>
            </a:r>
          </a:p>
          <a:p>
            <a:r>
              <a:rPr lang="en-US" dirty="0"/>
              <a:t>7.2.2 – Ethernet MAC Address</a:t>
            </a:r>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40548596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7.2 – Ethernet MAC Address</a:t>
            </a:r>
          </a:p>
          <a:p>
            <a:r>
              <a:rPr lang="en-US" dirty="0"/>
              <a:t>7.2.2 – Ethernet MAC Address</a:t>
            </a:r>
          </a:p>
        </p:txBody>
      </p:sp>
      <p:sp>
        <p:nvSpPr>
          <p:cNvPr id="4" name="Slide Number Placeholder 3"/>
          <p:cNvSpPr>
            <a:spLocks noGrp="1"/>
          </p:cNvSpPr>
          <p:nvPr>
            <p:ph type="sldNum" sz="quarter" idx="5"/>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2854010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7.2 – Ethernet MAC Address</a:t>
            </a:r>
          </a:p>
          <a:p>
            <a:r>
              <a:rPr lang="en-US" dirty="0"/>
              <a:t>7.2.3 – Frame Processing</a:t>
            </a:r>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34619262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7.2 – Ethernet MAC Address</a:t>
            </a:r>
          </a:p>
          <a:p>
            <a:r>
              <a:rPr lang="en-US" dirty="0"/>
              <a:t>7.2.3 – Frame Processing</a:t>
            </a:r>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5930749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7.2 – Ethernet MAC Address</a:t>
            </a:r>
          </a:p>
          <a:p>
            <a:r>
              <a:rPr lang="en-US" dirty="0"/>
              <a:t>7.2.4 – Unicast MAC Address</a:t>
            </a:r>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1061668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6</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v6.0</a:t>
            </a:r>
            <a:endParaRPr lang="en-US" b="0" dirty="0"/>
          </a:p>
          <a:p>
            <a:pPr>
              <a:buFontTx/>
              <a:buNone/>
            </a:pPr>
            <a:r>
              <a:rPr lang="en-US" sz="1200" b="0" dirty="0"/>
              <a:t>Chapter 5: Ethernet</a:t>
            </a:r>
            <a:endParaRPr lang="en-GB" b="0" dirty="0"/>
          </a:p>
        </p:txBody>
      </p:sp>
    </p:spTree>
    <p:extLst>
      <p:ext uri="{BB962C8B-B14F-4D97-AF65-F5344CB8AC3E}">
        <p14:creationId xmlns:p14="http://schemas.microsoft.com/office/powerpoint/2010/main" val="28677331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7.2 – Ethernet MAC Address</a:t>
            </a:r>
          </a:p>
          <a:p>
            <a:r>
              <a:rPr lang="en-US" dirty="0"/>
              <a:t>7.2.4 – Unicast MAC Address</a:t>
            </a:r>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42233096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7.2 – Ethernet MAC Address</a:t>
            </a:r>
          </a:p>
          <a:p>
            <a:r>
              <a:rPr lang="en-US" dirty="0"/>
              <a:t>7.2.5 - Broadcast MAC Address</a:t>
            </a:r>
          </a:p>
        </p:txBody>
      </p:sp>
      <p:sp>
        <p:nvSpPr>
          <p:cNvPr id="4" name="Slide Number Placeholder 3"/>
          <p:cNvSpPr>
            <a:spLocks noGrp="1"/>
          </p:cNvSpPr>
          <p:nvPr>
            <p:ph type="sldNum" sz="quarter" idx="5"/>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13612010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7.2 – Ethernet MAC Address</a:t>
            </a:r>
          </a:p>
          <a:p>
            <a:r>
              <a:rPr lang="en-US" dirty="0"/>
              <a:t>7.2.5 - Broadcast MAC Address</a:t>
            </a:r>
          </a:p>
        </p:txBody>
      </p:sp>
      <p:sp>
        <p:nvSpPr>
          <p:cNvPr id="4" name="Slide Number Placeholder 3"/>
          <p:cNvSpPr>
            <a:spLocks noGrp="1"/>
          </p:cNvSpPr>
          <p:nvPr>
            <p:ph type="sldNum" sz="quarter" idx="5"/>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5564467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7.2 – Ethernet MAC Address</a:t>
            </a:r>
          </a:p>
          <a:p>
            <a:r>
              <a:rPr lang="en-US" dirty="0"/>
              <a:t>7.2.6 - Multicast MAC Address</a:t>
            </a:r>
          </a:p>
        </p:txBody>
      </p:sp>
      <p:sp>
        <p:nvSpPr>
          <p:cNvPr id="4" name="Slide Number Placeholder 3"/>
          <p:cNvSpPr>
            <a:spLocks noGrp="1"/>
          </p:cNvSpPr>
          <p:nvPr>
            <p:ph type="sldNum" sz="quarter" idx="5"/>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39253581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7.2 – Ethernet MAC Address</a:t>
            </a:r>
          </a:p>
          <a:p>
            <a:r>
              <a:rPr lang="en-US" dirty="0"/>
              <a:t>7.2.6 - Multicast MAC Address</a:t>
            </a:r>
          </a:p>
        </p:txBody>
      </p:sp>
      <p:sp>
        <p:nvSpPr>
          <p:cNvPr id="4" name="Slide Number Placeholder 3"/>
          <p:cNvSpPr>
            <a:spLocks noGrp="1"/>
          </p:cNvSpPr>
          <p:nvPr>
            <p:ph type="sldNum" sz="quarter" idx="5"/>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26742687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50</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v6.0</a:t>
            </a:r>
            <a:endParaRPr lang="en-US" b="0" dirty="0"/>
          </a:p>
          <a:p>
            <a:pPr>
              <a:buFontTx/>
              <a:buNone/>
            </a:pPr>
            <a:r>
              <a:rPr lang="en-US" sz="1200" b="0" dirty="0"/>
              <a:t>Chapter 7: Ethernet</a:t>
            </a:r>
            <a:endParaRPr lang="en-GB" b="0" dirty="0"/>
          </a:p>
        </p:txBody>
      </p:sp>
    </p:spTree>
    <p:extLst>
      <p:ext uri="{BB962C8B-B14F-4D97-AF65-F5344CB8AC3E}">
        <p14:creationId xmlns:p14="http://schemas.microsoft.com/office/powerpoint/2010/main" val="1388080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7.3 – The MAC Address Table</a:t>
            </a:r>
          </a:p>
          <a:p>
            <a:r>
              <a:rPr lang="en-US" dirty="0"/>
              <a:t>7.3.1 - Switch Fundamentals</a:t>
            </a:r>
          </a:p>
        </p:txBody>
      </p:sp>
      <p:sp>
        <p:nvSpPr>
          <p:cNvPr id="4" name="Slide Number Placeholder 3"/>
          <p:cNvSpPr>
            <a:spLocks noGrp="1"/>
          </p:cNvSpPr>
          <p:nvPr>
            <p:ph type="sldNum" sz="quarter" idx="5"/>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3596021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7.3 – The MAC Address Table</a:t>
            </a:r>
          </a:p>
          <a:p>
            <a:r>
              <a:rPr lang="en-US" dirty="0"/>
              <a:t>7.3.2 - Switch Learning and Forwarding</a:t>
            </a:r>
          </a:p>
        </p:txBody>
      </p:sp>
      <p:sp>
        <p:nvSpPr>
          <p:cNvPr id="4" name="Slide Number Placeholder 3"/>
          <p:cNvSpPr>
            <a:spLocks noGrp="1"/>
          </p:cNvSpPr>
          <p:nvPr>
            <p:ph type="sldNum" sz="quarter" idx="5"/>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23234562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7.3 – The MAC Address Table</a:t>
            </a:r>
          </a:p>
          <a:p>
            <a:r>
              <a:rPr lang="en-US" dirty="0"/>
              <a:t>7.3.2 - Switch Learning and Forwarding</a:t>
            </a:r>
          </a:p>
        </p:txBody>
      </p:sp>
      <p:sp>
        <p:nvSpPr>
          <p:cNvPr id="4" name="Slide Number Placeholder 3"/>
          <p:cNvSpPr>
            <a:spLocks noGrp="1"/>
          </p:cNvSpPr>
          <p:nvPr>
            <p:ph type="sldNum" sz="quarter" idx="5"/>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7757947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7.3 – The MAC Address Table</a:t>
            </a:r>
          </a:p>
          <a:p>
            <a:r>
              <a:rPr lang="en-US" dirty="0"/>
              <a:t>7.3.3 - Filtering Frames</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1533857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 Data Link Layer</a:t>
            </a:r>
          </a:p>
          <a:p>
            <a:r>
              <a:rPr lang="en-US" dirty="0"/>
              <a:t>6.1 – Purpose of the Data Link Layer</a:t>
            </a:r>
          </a:p>
          <a:p>
            <a:r>
              <a:rPr lang="en-US" dirty="0"/>
              <a:t>6.1.1 – The Data Link Layer</a:t>
            </a:r>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8364004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15965452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32645220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19593266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3127753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59</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v6.0</a:t>
            </a:r>
            <a:endParaRPr lang="en-US" b="0" dirty="0"/>
          </a:p>
          <a:p>
            <a:pPr>
              <a:buFontTx/>
              <a:buNone/>
            </a:pPr>
            <a:r>
              <a:rPr lang="en-US" sz="1200" b="0" dirty="0"/>
              <a:t>Chapter 7: Ethernet</a:t>
            </a:r>
            <a:endParaRPr lang="en-GB" b="0" dirty="0"/>
          </a:p>
        </p:txBody>
      </p:sp>
    </p:spTree>
    <p:extLst>
      <p:ext uri="{BB962C8B-B14F-4D97-AF65-F5344CB8AC3E}">
        <p14:creationId xmlns:p14="http://schemas.microsoft.com/office/powerpoint/2010/main" val="4520886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7.4 – Switch Speeds and Forwarding Methods</a:t>
            </a:r>
          </a:p>
          <a:p>
            <a:r>
              <a:rPr lang="en-US" dirty="0"/>
              <a:t>7.4.1 – Frame Forwarding Methods on Cisco Switches</a:t>
            </a:r>
          </a:p>
        </p:txBody>
      </p:sp>
      <p:sp>
        <p:nvSpPr>
          <p:cNvPr id="4" name="Slide Number Placeholder 3"/>
          <p:cNvSpPr>
            <a:spLocks noGrp="1"/>
          </p:cNvSpPr>
          <p:nvPr>
            <p:ph type="sldNum" sz="quarter" idx="5"/>
          </p:nvPr>
        </p:nvSpPr>
        <p:spPr/>
        <p:txBody>
          <a:bodyPr/>
          <a:lstStyle/>
          <a:p>
            <a:fld id="{5641018C-6CAF-B84E-B92C-ECB119457FBA}" type="slidenum">
              <a:rPr lang="en-US" smtClean="0"/>
              <a:t>60</a:t>
            </a:fld>
            <a:endParaRPr lang="en-US" dirty="0"/>
          </a:p>
        </p:txBody>
      </p:sp>
    </p:spTree>
    <p:extLst>
      <p:ext uri="{BB962C8B-B14F-4D97-AF65-F5344CB8AC3E}">
        <p14:creationId xmlns:p14="http://schemas.microsoft.com/office/powerpoint/2010/main" val="20250626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7.4 – Switch Speeds and Forwarding Methods</a:t>
            </a:r>
          </a:p>
          <a:p>
            <a:r>
              <a:rPr lang="en-US" dirty="0"/>
              <a:t>7.4.1 – Frame Forwarding Methods on Cisco Switches</a:t>
            </a:r>
          </a:p>
        </p:txBody>
      </p:sp>
      <p:sp>
        <p:nvSpPr>
          <p:cNvPr id="4" name="Slide Number Placeholder 3"/>
          <p:cNvSpPr>
            <a:spLocks noGrp="1"/>
          </p:cNvSpPr>
          <p:nvPr>
            <p:ph type="sldNum" sz="quarter" idx="5"/>
          </p:nvPr>
        </p:nvSpPr>
        <p:spPr/>
        <p:txBody>
          <a:bodyPr/>
          <a:lstStyle/>
          <a:p>
            <a:fld id="{5641018C-6CAF-B84E-B92C-ECB119457FBA}" type="slidenum">
              <a:rPr lang="en-US" smtClean="0"/>
              <a:t>61</a:t>
            </a:fld>
            <a:endParaRPr lang="en-US" dirty="0"/>
          </a:p>
        </p:txBody>
      </p:sp>
    </p:spTree>
    <p:extLst>
      <p:ext uri="{BB962C8B-B14F-4D97-AF65-F5344CB8AC3E}">
        <p14:creationId xmlns:p14="http://schemas.microsoft.com/office/powerpoint/2010/main" val="19459961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7.4 – Switch Speeds and Forwarding Methods</a:t>
            </a:r>
          </a:p>
          <a:p>
            <a:r>
              <a:rPr lang="en-US" dirty="0"/>
              <a:t>7.4.2 – Cut-Through Switching</a:t>
            </a:r>
          </a:p>
        </p:txBody>
      </p:sp>
      <p:sp>
        <p:nvSpPr>
          <p:cNvPr id="4" name="Slide Number Placeholder 3"/>
          <p:cNvSpPr>
            <a:spLocks noGrp="1"/>
          </p:cNvSpPr>
          <p:nvPr>
            <p:ph type="sldNum" sz="quarter" idx="5"/>
          </p:nvPr>
        </p:nvSpPr>
        <p:spPr/>
        <p:txBody>
          <a:bodyPr/>
          <a:lstStyle/>
          <a:p>
            <a:fld id="{5641018C-6CAF-B84E-B92C-ECB119457FBA}" type="slidenum">
              <a:rPr lang="en-US" smtClean="0"/>
              <a:t>62</a:t>
            </a:fld>
            <a:endParaRPr lang="en-US" dirty="0"/>
          </a:p>
        </p:txBody>
      </p:sp>
    </p:spTree>
    <p:extLst>
      <p:ext uri="{BB962C8B-B14F-4D97-AF65-F5344CB8AC3E}">
        <p14:creationId xmlns:p14="http://schemas.microsoft.com/office/powerpoint/2010/main" val="3255129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7.4 – Switch Speeds and Forwarding Methods</a:t>
            </a:r>
          </a:p>
          <a:p>
            <a:r>
              <a:rPr lang="en-US" dirty="0"/>
              <a:t>7.4.3 – Memory Buffering on Switches</a:t>
            </a:r>
          </a:p>
        </p:txBody>
      </p:sp>
      <p:sp>
        <p:nvSpPr>
          <p:cNvPr id="4" name="Slide Number Placeholder 3"/>
          <p:cNvSpPr>
            <a:spLocks noGrp="1"/>
          </p:cNvSpPr>
          <p:nvPr>
            <p:ph type="sldNum" sz="quarter" idx="5"/>
          </p:nvPr>
        </p:nvSpPr>
        <p:spPr/>
        <p:txBody>
          <a:bodyPr/>
          <a:lstStyle/>
          <a:p>
            <a:fld id="{5641018C-6CAF-B84E-B92C-ECB119457FBA}" type="slidenum">
              <a:rPr lang="en-US" smtClean="0"/>
              <a:t>63</a:t>
            </a:fld>
            <a:endParaRPr lang="en-US" dirty="0"/>
          </a:p>
        </p:txBody>
      </p:sp>
    </p:spTree>
    <p:extLst>
      <p:ext uri="{BB962C8B-B14F-4D97-AF65-F5344CB8AC3E}">
        <p14:creationId xmlns:p14="http://schemas.microsoft.com/office/powerpoint/2010/main" val="30124887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7.4 – Switch Speeds and Forwarding Methods</a:t>
            </a:r>
          </a:p>
          <a:p>
            <a:r>
              <a:rPr lang="en-US" dirty="0"/>
              <a:t>7.4.3 – Memory Buffering on Switches</a:t>
            </a:r>
          </a:p>
        </p:txBody>
      </p:sp>
      <p:sp>
        <p:nvSpPr>
          <p:cNvPr id="4" name="Slide Number Placeholder 3"/>
          <p:cNvSpPr>
            <a:spLocks noGrp="1"/>
          </p:cNvSpPr>
          <p:nvPr>
            <p:ph type="sldNum" sz="quarter" idx="5"/>
          </p:nvPr>
        </p:nvSpPr>
        <p:spPr/>
        <p:txBody>
          <a:bodyPr/>
          <a:lstStyle/>
          <a:p>
            <a:fld id="{5641018C-6CAF-B84E-B92C-ECB119457FBA}" type="slidenum">
              <a:rPr lang="en-US" smtClean="0"/>
              <a:t>64</a:t>
            </a:fld>
            <a:endParaRPr lang="en-US" dirty="0"/>
          </a:p>
        </p:txBody>
      </p:sp>
    </p:spTree>
    <p:extLst>
      <p:ext uri="{BB962C8B-B14F-4D97-AF65-F5344CB8AC3E}">
        <p14:creationId xmlns:p14="http://schemas.microsoft.com/office/powerpoint/2010/main" val="3197163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 Data Link Layer</a:t>
            </a:r>
          </a:p>
          <a:p>
            <a:r>
              <a:rPr lang="en-US" dirty="0"/>
              <a:t>6.1 – Purpose of the Data Link Layer</a:t>
            </a:r>
          </a:p>
          <a:p>
            <a:r>
              <a:rPr lang="en-US" dirty="0"/>
              <a:t>6.1.2 – IEEE 802 LAN/MAN Data Link Sublayers</a:t>
            </a:r>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38083019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7.4 – Switch Speeds and Forwarding Methods</a:t>
            </a:r>
          </a:p>
          <a:p>
            <a:r>
              <a:rPr lang="en-US" dirty="0"/>
              <a:t>7.4.4 – Duplex and Speed Settings</a:t>
            </a:r>
          </a:p>
        </p:txBody>
      </p:sp>
      <p:sp>
        <p:nvSpPr>
          <p:cNvPr id="4" name="Slide Number Placeholder 3"/>
          <p:cNvSpPr>
            <a:spLocks noGrp="1"/>
          </p:cNvSpPr>
          <p:nvPr>
            <p:ph type="sldNum" sz="quarter" idx="5"/>
          </p:nvPr>
        </p:nvSpPr>
        <p:spPr/>
        <p:txBody>
          <a:bodyPr/>
          <a:lstStyle/>
          <a:p>
            <a:fld id="{5641018C-6CAF-B84E-B92C-ECB119457FBA}" type="slidenum">
              <a:rPr lang="en-US" smtClean="0"/>
              <a:t>65</a:t>
            </a:fld>
            <a:endParaRPr lang="en-US" dirty="0"/>
          </a:p>
        </p:txBody>
      </p:sp>
    </p:spTree>
    <p:extLst>
      <p:ext uri="{BB962C8B-B14F-4D97-AF65-F5344CB8AC3E}">
        <p14:creationId xmlns:p14="http://schemas.microsoft.com/office/powerpoint/2010/main" val="18302537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7.4 – Switch Speeds and Forwarding Methods</a:t>
            </a:r>
          </a:p>
          <a:p>
            <a:r>
              <a:rPr lang="en-US" dirty="0"/>
              <a:t>7.4.4 – Duplex and Speed Settings</a:t>
            </a:r>
          </a:p>
        </p:txBody>
      </p:sp>
      <p:sp>
        <p:nvSpPr>
          <p:cNvPr id="4" name="Slide Number Placeholder 3"/>
          <p:cNvSpPr>
            <a:spLocks noGrp="1"/>
          </p:cNvSpPr>
          <p:nvPr>
            <p:ph type="sldNum" sz="quarter" idx="5"/>
          </p:nvPr>
        </p:nvSpPr>
        <p:spPr/>
        <p:txBody>
          <a:bodyPr/>
          <a:lstStyle/>
          <a:p>
            <a:fld id="{5641018C-6CAF-B84E-B92C-ECB119457FBA}" type="slidenum">
              <a:rPr lang="en-US" smtClean="0"/>
              <a:t>66</a:t>
            </a:fld>
            <a:endParaRPr lang="en-US" dirty="0"/>
          </a:p>
        </p:txBody>
      </p:sp>
    </p:spTree>
    <p:extLst>
      <p:ext uri="{BB962C8B-B14F-4D97-AF65-F5344CB8AC3E}">
        <p14:creationId xmlns:p14="http://schemas.microsoft.com/office/powerpoint/2010/main" val="38576855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7.4 – Switch Speeds and Forwarding Methods</a:t>
            </a:r>
          </a:p>
          <a:p>
            <a:r>
              <a:rPr lang="en-US" dirty="0"/>
              <a:t>7.4.5 – Auto-MDIX</a:t>
            </a:r>
          </a:p>
          <a:p>
            <a:r>
              <a:rPr lang="en-US" dirty="0"/>
              <a:t>7.4.6 – Check Your Understanding – Switch Speeds and Forwarding Methods</a:t>
            </a:r>
          </a:p>
        </p:txBody>
      </p:sp>
      <p:sp>
        <p:nvSpPr>
          <p:cNvPr id="4" name="Slide Number Placeholder 3"/>
          <p:cNvSpPr>
            <a:spLocks noGrp="1"/>
          </p:cNvSpPr>
          <p:nvPr>
            <p:ph type="sldNum" sz="quarter" idx="5"/>
          </p:nvPr>
        </p:nvSpPr>
        <p:spPr/>
        <p:txBody>
          <a:bodyPr/>
          <a:lstStyle/>
          <a:p>
            <a:fld id="{5641018C-6CAF-B84E-B92C-ECB119457FBA}" type="slidenum">
              <a:rPr lang="en-US" smtClean="0"/>
              <a:t>67</a:t>
            </a:fld>
            <a:endParaRPr lang="en-US" dirty="0"/>
          </a:p>
        </p:txBody>
      </p:sp>
    </p:spTree>
    <p:extLst>
      <p:ext uri="{BB962C8B-B14F-4D97-AF65-F5344CB8AC3E}">
        <p14:creationId xmlns:p14="http://schemas.microsoft.com/office/powerpoint/2010/main" val="12248619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36786581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69</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v6.0</a:t>
            </a:r>
            <a:endParaRPr lang="en-US" b="0" dirty="0"/>
          </a:p>
          <a:p>
            <a:pPr>
              <a:buFontTx/>
              <a:buNone/>
            </a:pPr>
            <a:r>
              <a:rPr lang="en-US" sz="1200" b="0" dirty="0"/>
              <a:t>Chapter 9: ARP</a:t>
            </a:r>
            <a:endParaRPr lang="en-GB" b="0" dirty="0"/>
          </a:p>
        </p:txBody>
      </p:sp>
    </p:spTree>
    <p:extLst>
      <p:ext uri="{BB962C8B-B14F-4D97-AF65-F5344CB8AC3E}">
        <p14:creationId xmlns:p14="http://schemas.microsoft.com/office/powerpoint/2010/main" val="35172376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 Address Resolution</a:t>
            </a:r>
          </a:p>
          <a:p>
            <a:r>
              <a:rPr lang="en-US" dirty="0"/>
              <a:t>9.1 – MAC and IP</a:t>
            </a:r>
          </a:p>
          <a:p>
            <a:r>
              <a:rPr lang="en-US" dirty="0"/>
              <a:t>9.1.1 – Destination on Same Network</a:t>
            </a:r>
          </a:p>
        </p:txBody>
      </p:sp>
      <p:sp>
        <p:nvSpPr>
          <p:cNvPr id="4" name="Slide Number Placeholder 3"/>
          <p:cNvSpPr>
            <a:spLocks noGrp="1"/>
          </p:cNvSpPr>
          <p:nvPr>
            <p:ph type="sldNum" sz="quarter" idx="5"/>
          </p:nvPr>
        </p:nvSpPr>
        <p:spPr/>
        <p:txBody>
          <a:bodyPr/>
          <a:lstStyle/>
          <a:p>
            <a:fld id="{5641018C-6CAF-B84E-B92C-ECB119457FBA}" type="slidenum">
              <a:rPr lang="en-US" smtClean="0"/>
              <a:t>70</a:t>
            </a:fld>
            <a:endParaRPr lang="en-US" dirty="0"/>
          </a:p>
        </p:txBody>
      </p:sp>
    </p:spTree>
    <p:extLst>
      <p:ext uri="{BB962C8B-B14F-4D97-AF65-F5344CB8AC3E}">
        <p14:creationId xmlns:p14="http://schemas.microsoft.com/office/powerpoint/2010/main" val="13016422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9 </a:t>
            </a:r>
            <a:r>
              <a:rPr lang="en-US" dirty="0"/>
              <a:t>– Address Resolution</a:t>
            </a:r>
          </a:p>
          <a:p>
            <a:r>
              <a:rPr lang="en-US" dirty="0"/>
              <a:t>9.1 – MAC and IP</a:t>
            </a:r>
          </a:p>
          <a:p>
            <a:r>
              <a:rPr lang="en-US" dirty="0"/>
              <a:t>9.1.2 – Destination on Remote Network</a:t>
            </a:r>
          </a:p>
        </p:txBody>
      </p:sp>
      <p:sp>
        <p:nvSpPr>
          <p:cNvPr id="4" name="Slide Number Placeholder 3"/>
          <p:cNvSpPr>
            <a:spLocks noGrp="1"/>
          </p:cNvSpPr>
          <p:nvPr>
            <p:ph type="sldNum" sz="quarter" idx="5"/>
          </p:nvPr>
        </p:nvSpPr>
        <p:spPr/>
        <p:txBody>
          <a:bodyPr/>
          <a:lstStyle/>
          <a:p>
            <a:fld id="{5641018C-6CAF-B84E-B92C-ECB119457FBA}" type="slidenum">
              <a:rPr lang="en-US" smtClean="0"/>
              <a:t>71</a:t>
            </a:fld>
            <a:endParaRPr lang="en-US" dirty="0"/>
          </a:p>
        </p:txBody>
      </p:sp>
    </p:spTree>
    <p:extLst>
      <p:ext uri="{BB962C8B-B14F-4D97-AF65-F5344CB8AC3E}">
        <p14:creationId xmlns:p14="http://schemas.microsoft.com/office/powerpoint/2010/main" val="6405691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72</a:t>
            </a:fld>
            <a:endParaRPr lang="en-US" dirty="0">
              <a:solidFill>
                <a:prstClr val="black"/>
              </a:solidFill>
            </a:endParaRPr>
          </a:p>
        </p:txBody>
      </p:sp>
    </p:spTree>
    <p:extLst>
      <p:ext uri="{BB962C8B-B14F-4D97-AF65-F5344CB8AC3E}">
        <p14:creationId xmlns:p14="http://schemas.microsoft.com/office/powerpoint/2010/main" val="20808006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73</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v6.0</a:t>
            </a:r>
            <a:endParaRPr lang="en-US" b="0" dirty="0"/>
          </a:p>
          <a:p>
            <a:pPr>
              <a:buFontTx/>
              <a:buNone/>
            </a:pPr>
            <a:r>
              <a:rPr lang="en-US" sz="1200" b="0" dirty="0"/>
              <a:t>Chapter 9:</a:t>
            </a:r>
            <a:r>
              <a:rPr lang="en-US" sz="1200" b="0" baseline="0" dirty="0"/>
              <a:t> ARP</a:t>
            </a:r>
            <a:endParaRPr lang="en-GB" b="0" dirty="0"/>
          </a:p>
        </p:txBody>
      </p:sp>
    </p:spTree>
    <p:extLst>
      <p:ext uri="{BB962C8B-B14F-4D97-AF65-F5344CB8AC3E}">
        <p14:creationId xmlns:p14="http://schemas.microsoft.com/office/powerpoint/2010/main" val="33744424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 Address Resolution</a:t>
            </a:r>
          </a:p>
          <a:p>
            <a:r>
              <a:rPr lang="en-US" dirty="0"/>
              <a:t>9.2 – ARP</a:t>
            </a:r>
          </a:p>
          <a:p>
            <a:r>
              <a:rPr lang="en-US" dirty="0"/>
              <a:t>9.2.1 – ARP Overview</a:t>
            </a:r>
          </a:p>
        </p:txBody>
      </p:sp>
      <p:sp>
        <p:nvSpPr>
          <p:cNvPr id="4" name="Slide Number Placeholder 3"/>
          <p:cNvSpPr>
            <a:spLocks noGrp="1"/>
          </p:cNvSpPr>
          <p:nvPr>
            <p:ph type="sldNum" sz="quarter" idx="5"/>
          </p:nvPr>
        </p:nvSpPr>
        <p:spPr/>
        <p:txBody>
          <a:bodyPr/>
          <a:lstStyle/>
          <a:p>
            <a:fld id="{5641018C-6CAF-B84E-B92C-ECB119457FBA}" type="slidenum">
              <a:rPr lang="en-US" smtClean="0"/>
              <a:t>74</a:t>
            </a:fld>
            <a:endParaRPr lang="en-US" dirty="0"/>
          </a:p>
        </p:txBody>
      </p:sp>
    </p:spTree>
    <p:extLst>
      <p:ext uri="{BB962C8B-B14F-4D97-AF65-F5344CB8AC3E}">
        <p14:creationId xmlns:p14="http://schemas.microsoft.com/office/powerpoint/2010/main" val="1698423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 Data Link Layer</a:t>
            </a:r>
          </a:p>
          <a:p>
            <a:r>
              <a:rPr lang="en-US" dirty="0"/>
              <a:t>6.1 – Purpose of the Data Link Layer</a:t>
            </a:r>
          </a:p>
          <a:p>
            <a:r>
              <a:rPr lang="en-US" dirty="0"/>
              <a:t>6.1.3 – Providing Access to Media</a:t>
            </a:r>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10233854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 Address Resolution</a:t>
            </a:r>
          </a:p>
          <a:p>
            <a:r>
              <a:rPr lang="en-US" dirty="0"/>
              <a:t>9.2 – ARP</a:t>
            </a:r>
          </a:p>
          <a:p>
            <a:r>
              <a:rPr lang="en-US" dirty="0"/>
              <a:t>9.2.2 – ARP Functions</a:t>
            </a:r>
          </a:p>
        </p:txBody>
      </p:sp>
      <p:sp>
        <p:nvSpPr>
          <p:cNvPr id="4" name="Slide Number Placeholder 3"/>
          <p:cNvSpPr>
            <a:spLocks noGrp="1"/>
          </p:cNvSpPr>
          <p:nvPr>
            <p:ph type="sldNum" sz="quarter" idx="5"/>
          </p:nvPr>
        </p:nvSpPr>
        <p:spPr/>
        <p:txBody>
          <a:bodyPr/>
          <a:lstStyle/>
          <a:p>
            <a:fld id="{5641018C-6CAF-B84E-B92C-ECB119457FBA}" type="slidenum">
              <a:rPr lang="en-US" smtClean="0"/>
              <a:t>75</a:t>
            </a:fld>
            <a:endParaRPr lang="en-US" dirty="0"/>
          </a:p>
        </p:txBody>
      </p:sp>
    </p:spTree>
    <p:extLst>
      <p:ext uri="{BB962C8B-B14F-4D97-AF65-F5344CB8AC3E}">
        <p14:creationId xmlns:p14="http://schemas.microsoft.com/office/powerpoint/2010/main" val="19064126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 Address Resolution</a:t>
            </a:r>
          </a:p>
          <a:p>
            <a:r>
              <a:rPr lang="en-US" dirty="0"/>
              <a:t>9.2 – ARP</a:t>
            </a:r>
          </a:p>
          <a:p>
            <a:r>
              <a:rPr lang="en-US" dirty="0"/>
              <a:t>9.2.6– Removing Entries from an ARP Table</a:t>
            </a:r>
          </a:p>
        </p:txBody>
      </p:sp>
      <p:sp>
        <p:nvSpPr>
          <p:cNvPr id="4" name="Slide Number Placeholder 3"/>
          <p:cNvSpPr>
            <a:spLocks noGrp="1"/>
          </p:cNvSpPr>
          <p:nvPr>
            <p:ph type="sldNum" sz="quarter" idx="5"/>
          </p:nvPr>
        </p:nvSpPr>
        <p:spPr/>
        <p:txBody>
          <a:bodyPr/>
          <a:lstStyle/>
          <a:p>
            <a:fld id="{5641018C-6CAF-B84E-B92C-ECB119457FBA}" type="slidenum">
              <a:rPr lang="en-US" smtClean="0"/>
              <a:t>76</a:t>
            </a:fld>
            <a:endParaRPr lang="en-US" dirty="0"/>
          </a:p>
        </p:txBody>
      </p:sp>
    </p:spTree>
    <p:extLst>
      <p:ext uri="{BB962C8B-B14F-4D97-AF65-F5344CB8AC3E}">
        <p14:creationId xmlns:p14="http://schemas.microsoft.com/office/powerpoint/2010/main" val="18030867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 Address Resolution</a:t>
            </a:r>
          </a:p>
          <a:p>
            <a:r>
              <a:rPr lang="en-US" dirty="0"/>
              <a:t>9.2 – ARP</a:t>
            </a:r>
          </a:p>
          <a:p>
            <a:r>
              <a:rPr lang="en-US" dirty="0"/>
              <a:t>9.2.7 – ARP Tables on Networking Devices</a:t>
            </a:r>
          </a:p>
        </p:txBody>
      </p:sp>
      <p:sp>
        <p:nvSpPr>
          <p:cNvPr id="4" name="Slide Number Placeholder 3"/>
          <p:cNvSpPr>
            <a:spLocks noGrp="1"/>
          </p:cNvSpPr>
          <p:nvPr>
            <p:ph type="sldNum" sz="quarter" idx="5"/>
          </p:nvPr>
        </p:nvSpPr>
        <p:spPr/>
        <p:txBody>
          <a:bodyPr/>
          <a:lstStyle/>
          <a:p>
            <a:fld id="{5641018C-6CAF-B84E-B92C-ECB119457FBA}" type="slidenum">
              <a:rPr lang="en-US" smtClean="0"/>
              <a:t>77</a:t>
            </a:fld>
            <a:endParaRPr lang="en-US" dirty="0"/>
          </a:p>
        </p:txBody>
      </p:sp>
    </p:spTree>
    <p:extLst>
      <p:ext uri="{BB962C8B-B14F-4D97-AF65-F5344CB8AC3E}">
        <p14:creationId xmlns:p14="http://schemas.microsoft.com/office/powerpoint/2010/main" val="4611311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 Address Resolution</a:t>
            </a:r>
          </a:p>
          <a:p>
            <a:r>
              <a:rPr lang="en-US" dirty="0"/>
              <a:t>9.2 – ARP</a:t>
            </a:r>
          </a:p>
          <a:p>
            <a:r>
              <a:rPr lang="en-US" dirty="0"/>
              <a:t>9.2.8 – ARP Issues – ARP Broadcast and ARP Spoofing</a:t>
            </a:r>
          </a:p>
        </p:txBody>
      </p:sp>
      <p:sp>
        <p:nvSpPr>
          <p:cNvPr id="4" name="Slide Number Placeholder 3"/>
          <p:cNvSpPr>
            <a:spLocks noGrp="1"/>
          </p:cNvSpPr>
          <p:nvPr>
            <p:ph type="sldNum" sz="quarter" idx="5"/>
          </p:nvPr>
        </p:nvSpPr>
        <p:spPr/>
        <p:txBody>
          <a:bodyPr/>
          <a:lstStyle/>
          <a:p>
            <a:fld id="{5641018C-6CAF-B84E-B92C-ECB119457FBA}" type="slidenum">
              <a:rPr lang="en-US" smtClean="0"/>
              <a:t>78</a:t>
            </a:fld>
            <a:endParaRPr lang="en-US" dirty="0"/>
          </a:p>
        </p:txBody>
      </p:sp>
    </p:spTree>
    <p:extLst>
      <p:ext uri="{BB962C8B-B14F-4D97-AF65-F5344CB8AC3E}">
        <p14:creationId xmlns:p14="http://schemas.microsoft.com/office/powerpoint/2010/main" val="8787628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768220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80</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v6.0</a:t>
            </a:r>
            <a:endParaRPr lang="en-US" b="0" dirty="0"/>
          </a:p>
          <a:p>
            <a:pPr>
              <a:buFontTx/>
              <a:buNone/>
            </a:pPr>
            <a:r>
              <a:rPr lang="en-US" sz="1200" b="0" dirty="0"/>
              <a:t>Chapter 9:</a:t>
            </a:r>
            <a:r>
              <a:rPr lang="en-US" sz="1200" b="0" baseline="0" dirty="0"/>
              <a:t> ARP</a:t>
            </a:r>
            <a:endParaRPr lang="en-GB" b="0" dirty="0"/>
          </a:p>
        </p:txBody>
      </p:sp>
    </p:spTree>
    <p:extLst>
      <p:ext uri="{BB962C8B-B14F-4D97-AF65-F5344CB8AC3E}">
        <p14:creationId xmlns:p14="http://schemas.microsoft.com/office/powerpoint/2010/main" val="12851027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 Address Resolution</a:t>
            </a:r>
          </a:p>
          <a:p>
            <a:r>
              <a:rPr lang="en-US" dirty="0"/>
              <a:t>9.3 – IPv6 Neighbor Discovery</a:t>
            </a:r>
          </a:p>
          <a:p>
            <a:r>
              <a:rPr lang="en-US" dirty="0"/>
              <a:t>9.3.2 – IPv6 Neighbor Discovery Messages</a:t>
            </a:r>
          </a:p>
        </p:txBody>
      </p:sp>
      <p:sp>
        <p:nvSpPr>
          <p:cNvPr id="4" name="Slide Number Placeholder 3"/>
          <p:cNvSpPr>
            <a:spLocks noGrp="1"/>
          </p:cNvSpPr>
          <p:nvPr>
            <p:ph type="sldNum" sz="quarter" idx="5"/>
          </p:nvPr>
        </p:nvSpPr>
        <p:spPr/>
        <p:txBody>
          <a:bodyPr/>
          <a:lstStyle/>
          <a:p>
            <a:fld id="{5641018C-6CAF-B84E-B92C-ECB119457FBA}" type="slidenum">
              <a:rPr lang="en-US" smtClean="0"/>
              <a:t>81</a:t>
            </a:fld>
            <a:endParaRPr lang="en-US" dirty="0"/>
          </a:p>
        </p:txBody>
      </p:sp>
    </p:spTree>
    <p:extLst>
      <p:ext uri="{BB962C8B-B14F-4D97-AF65-F5344CB8AC3E}">
        <p14:creationId xmlns:p14="http://schemas.microsoft.com/office/powerpoint/2010/main" val="573394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 Address Resolution</a:t>
            </a:r>
          </a:p>
          <a:p>
            <a:r>
              <a:rPr lang="en-US" dirty="0"/>
              <a:t>9.3 – IPv6 Neighbor Discovery</a:t>
            </a:r>
          </a:p>
          <a:p>
            <a:r>
              <a:rPr lang="en-US" dirty="0"/>
              <a:t>9.3.3 – IPv6 Neighbor Discovery – Address Resolution</a:t>
            </a:r>
          </a:p>
        </p:txBody>
      </p:sp>
      <p:sp>
        <p:nvSpPr>
          <p:cNvPr id="4" name="Slide Number Placeholder 3"/>
          <p:cNvSpPr>
            <a:spLocks noGrp="1"/>
          </p:cNvSpPr>
          <p:nvPr>
            <p:ph type="sldNum" sz="quarter" idx="5"/>
          </p:nvPr>
        </p:nvSpPr>
        <p:spPr/>
        <p:txBody>
          <a:bodyPr/>
          <a:lstStyle/>
          <a:p>
            <a:fld id="{5641018C-6CAF-B84E-B92C-ECB119457FBA}" type="slidenum">
              <a:rPr lang="en-US" smtClean="0"/>
              <a:t>82</a:t>
            </a:fld>
            <a:endParaRPr lang="en-US" dirty="0"/>
          </a:p>
        </p:txBody>
      </p:sp>
    </p:spTree>
    <p:extLst>
      <p:ext uri="{BB962C8B-B14F-4D97-AF65-F5344CB8AC3E}">
        <p14:creationId xmlns:p14="http://schemas.microsoft.com/office/powerpoint/2010/main" val="9027994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Slide Number Placeholder 3"/>
          <p:cNvSpPr>
            <a:spLocks noGrp="1"/>
          </p:cNvSpPr>
          <p:nvPr>
            <p:ph type="sldNum" sz="quarter" idx="5"/>
          </p:nvPr>
        </p:nvSpPr>
        <p:spPr/>
        <p:txBody>
          <a:bodyPr/>
          <a:lstStyle/>
          <a:p>
            <a:pPr>
              <a:defRPr/>
            </a:pPr>
            <a:fld id="{2AC3B40C-7774-46A0-8FD7-D0857136B166}" type="slidenum">
              <a:rPr lang="en-US" smtClean="0"/>
              <a:pPr>
                <a:defRPr/>
              </a:pPr>
              <a:t>91</a:t>
            </a:fld>
            <a:endParaRPr lang="en-US"/>
          </a:p>
        </p:txBody>
      </p:sp>
    </p:spTree>
    <p:extLst>
      <p:ext uri="{BB962C8B-B14F-4D97-AF65-F5344CB8AC3E}">
        <p14:creationId xmlns:p14="http://schemas.microsoft.com/office/powerpoint/2010/main" val="1180992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 Data Link Layer</a:t>
            </a:r>
          </a:p>
          <a:p>
            <a:r>
              <a:rPr lang="en-US" dirty="0"/>
              <a:t>6.1 – Purpose of the Data Link Layer</a:t>
            </a:r>
          </a:p>
          <a:p>
            <a:r>
              <a:rPr lang="en-US" dirty="0"/>
              <a:t>6.1.4 – Data Link Layer Standards</a:t>
            </a:r>
          </a:p>
          <a:p>
            <a:r>
              <a:rPr lang="en-US" dirty="0"/>
              <a:t>6.1.5 – Check Your Understanding – Purpose of Data Link Layer</a:t>
            </a:r>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8521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25114393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87042" name="Rectangle 2"/>
          <p:cNvSpPr>
            <a:spLocks noGrp="1" noChangeArrowheads="1"/>
          </p:cNvSpPr>
          <p:nvPr>
            <p:ph type="ctrTitle"/>
          </p:nvPr>
        </p:nvSpPr>
        <p:spPr>
          <a:xfrm>
            <a:off x="2172456" y="2200277"/>
            <a:ext cx="6754812"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3727655" y="3879851"/>
            <a:ext cx="5185325"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387107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482075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2940508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1047601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680170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8924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40292632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8629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225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27737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585723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2" name="Title 1"/>
          <p:cNvSpPr>
            <a:spLocks noGrp="1"/>
          </p:cNvSpPr>
          <p:nvPr>
            <p:ph type="title"/>
          </p:nvPr>
        </p:nvSpPr>
        <p:spPr>
          <a:xfrm>
            <a:off x="722313" y="4406902"/>
            <a:ext cx="7772400" cy="1362075"/>
          </a:xfrm>
        </p:spPr>
        <p:txBody>
          <a:bodyPr anchor="t"/>
          <a:lstStyle>
            <a:lvl1pPr algn="r">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6975196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tx2"/>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75805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373686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41837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2679492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4213782"/>
            <a:ext cx="8717438" cy="195841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05509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05033" y="4213782"/>
            <a:ext cx="8717438" cy="195841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24616108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44505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424796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17878743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2554915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9144000" cy="6618514"/>
          </a:xfrm>
          <a:prstGeom prst="rect">
            <a:avLst/>
          </a:prstGeom>
        </p:spPr>
      </p:pic>
      <p:sp>
        <p:nvSpPr>
          <p:cNvPr id="2" name="Title 1"/>
          <p:cNvSpPr>
            <a:spLocks noGrp="1"/>
          </p:cNvSpPr>
          <p:nvPr>
            <p:ph type="title"/>
          </p:nvPr>
        </p:nvSpPr>
        <p:spPr>
          <a:xfrm>
            <a:off x="417513" y="127003"/>
            <a:ext cx="7365773" cy="1362075"/>
          </a:xfrm>
        </p:spPr>
        <p:txBody>
          <a:bodyPr anchor="b"/>
          <a:lstStyle>
            <a:lvl1pPr algn="l">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1589576"/>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4084772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bg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14569839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tx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11471382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190501" y="1697038"/>
            <a:ext cx="35814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7612593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190501" y="1697038"/>
            <a:ext cx="35814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42630080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32251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7906773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51601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3000868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3803650" y="273052"/>
            <a:ext cx="5111750" cy="5853113"/>
          </a:xfrm>
        </p:spPr>
        <p:txBody>
          <a:bodyPr/>
          <a:lstStyle>
            <a:lvl1pPr>
              <a:defRPr sz="2400">
                <a:solidFill>
                  <a:schemeClr val="tx2"/>
                </a:solidFill>
              </a:defRPr>
            </a:lvl1pPr>
            <a:lvl2pPr>
              <a:defRPr sz="2100">
                <a:solidFill>
                  <a:schemeClr val="accent6"/>
                </a:solidFill>
              </a:defRPr>
            </a:lvl2pPr>
            <a:lvl3pPr>
              <a:defRPr sz="1800">
                <a:solidFill>
                  <a:schemeClr val="accent6"/>
                </a:solidFill>
              </a:defRPr>
            </a:lvl3pPr>
            <a:lvl4pPr>
              <a:defRPr sz="1500">
                <a:solidFill>
                  <a:schemeClr val="accent6"/>
                </a:solidFill>
              </a:defRPr>
            </a:lvl4pPr>
            <a:lvl5pPr>
              <a:defRPr sz="1500">
                <a:solidFill>
                  <a:schemeClr val="accent6"/>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488838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38036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108773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endParaRPr lang="en-MY" dirty="0"/>
          </a:p>
        </p:txBody>
      </p:sp>
      <p:sp>
        <p:nvSpPr>
          <p:cNvPr id="2" name="Title 1"/>
          <p:cNvSpPr>
            <a:spLocks noGrp="1"/>
          </p:cNvSpPr>
          <p:nvPr>
            <p:ph type="title"/>
          </p:nvPr>
        </p:nvSpPr>
        <p:spPr>
          <a:xfrm>
            <a:off x="417513" y="3685881"/>
            <a:ext cx="7365773" cy="1362075"/>
          </a:xfrm>
        </p:spPr>
        <p:txBody>
          <a:bodyPr anchor="b"/>
          <a:lstStyle>
            <a:lvl1pPr algn="l">
              <a:defRPr sz="225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8929967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21657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304145978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3672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3" y="1797051"/>
            <a:ext cx="8280057" cy="4098595"/>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455085"/>
            <a:ext cx="8345488"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801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17513" y="3685881"/>
            <a:ext cx="7365773" cy="1362075"/>
          </a:xfrm>
        </p:spPr>
        <p:txBody>
          <a:bodyPr anchor="b"/>
          <a:lstStyle>
            <a:lvl1pPr algn="l">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endParaRPr lang="en-MY" dirty="0"/>
          </a:p>
        </p:txBody>
      </p:sp>
    </p:spTree>
    <p:extLst>
      <p:ext uri="{BB962C8B-B14F-4D97-AF65-F5344CB8AC3E}">
        <p14:creationId xmlns:p14="http://schemas.microsoft.com/office/powerpoint/2010/main" val="874621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lvl1pPr>
          </a:lstStyle>
          <a:p>
            <a:endParaRPr lang="en-US"/>
          </a:p>
        </p:txBody>
      </p:sp>
      <p:sp>
        <p:nvSpPr>
          <p:cNvPr id="2" name="Title 1"/>
          <p:cNvSpPr>
            <a:spLocks noGrp="1"/>
          </p:cNvSpPr>
          <p:nvPr>
            <p:ph type="title"/>
          </p:nvPr>
        </p:nvSpPr>
        <p:spPr>
          <a:xfrm>
            <a:off x="722313" y="4406902"/>
            <a:ext cx="7772400" cy="1362075"/>
          </a:xfrm>
        </p:spPr>
        <p:txBody>
          <a:bodyPr anchor="t"/>
          <a:lstStyle>
            <a:lvl1pPr algn="ctr">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ct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128466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417513" y="127003"/>
            <a:ext cx="7011987" cy="1362075"/>
          </a:xfrm>
        </p:spPr>
        <p:txBody>
          <a:bodyPr anchor="b"/>
          <a:lstStyle>
            <a:lvl1pPr algn="l">
              <a:defRPr sz="225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417513" y="1589576"/>
            <a:ext cx="7011987" cy="1500187"/>
          </a:xfrm>
        </p:spPr>
        <p:txBody>
          <a:bodyPr anchor="t"/>
          <a:lstStyle>
            <a:lvl1pPr marL="0" indent="0" algn="l">
              <a:buNone/>
              <a:defRPr sz="1500">
                <a:solidFill>
                  <a:schemeClr val="accent6"/>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3516150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1012475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32029099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microsoft.com/office/2007/relationships/hdphoto" Target="../media/hdphoto1.wdp"/><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5" cstate="email">
            <a:extLst>
              <a:ext uri="{BEBA8EAE-BF5A-486C-A8C5-ECC9F3942E4B}">
                <a14:imgProps xmlns:a14="http://schemas.microsoft.com/office/drawing/2010/main">
                  <a14:imgLayer r:embed="rId46">
                    <a14:imgEffect>
                      <a14:saturation sat="66000"/>
                    </a14:imgEffect>
                  </a14:imgLayer>
                </a14:imgProps>
              </a:ext>
              <a:ext uri="{28A0092B-C50C-407E-A947-70E740481C1C}">
                <a14:useLocalDpi xmlns:a14="http://schemas.microsoft.com/office/drawing/2010/main" val="0"/>
              </a:ext>
            </a:extLst>
          </a:blip>
          <a:srcRect t="94815"/>
          <a:stretch/>
        </p:blipFill>
        <p:spPr>
          <a:xfrm>
            <a:off x="0" y="6502399"/>
            <a:ext cx="9144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190500" y="1697038"/>
            <a:ext cx="88106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8144693" y="6588371"/>
            <a:ext cx="1162594"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a:t>
            </a:r>
            <a:fld id="{7E7DF8DA-2BBC-4974-99EF-62657F72EFE3}" type="slidenum">
              <a:rPr lang="en-US" sz="600" smtClean="0">
                <a:solidFill>
                  <a:schemeClr val="bg2"/>
                </a:solidFill>
                <a:latin typeface="Montserrat" panose="00000500000000000000" pitchFamily="2" charset="0"/>
              </a:rPr>
              <a:pPr algn="ctr"/>
              <a:t>‹#›</a:t>
            </a:fld>
            <a:endParaRPr lang="en-US" sz="6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29381" y="6588371"/>
            <a:ext cx="2285194" cy="175433"/>
          </a:xfrm>
          <a:prstGeom prst="rect">
            <a:avLst/>
          </a:prstGeom>
          <a:noFill/>
        </p:spPr>
        <p:txBody>
          <a:bodyPr wrap="square" rtlCol="0">
            <a:spAutoFit/>
          </a:bodyPr>
          <a:lstStyle>
            <a:defPPr>
              <a:defRPr lang="en-US"/>
            </a:defPPr>
            <a:lvl1pPr algn="ctr">
              <a:defRPr sz="600">
                <a:solidFill>
                  <a:schemeClr val="bg2"/>
                </a:solidFill>
                <a:latin typeface="Montserrat" panose="00000500000000000000" pitchFamily="2" charset="0"/>
              </a:defRPr>
            </a:lvl1pPr>
          </a:lstStyle>
          <a:p>
            <a:pPr lvl="0"/>
            <a:r>
              <a:rPr lang="en-US" dirty="0"/>
              <a:t>AICT012-4-2-NWT-Networking Technologies</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3360421" y="6572476"/>
            <a:ext cx="2547257" cy="175433"/>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Data Link Layer &amp; Ethernet Switching</a:t>
            </a:r>
          </a:p>
        </p:txBody>
      </p:sp>
    </p:spTree>
    <p:extLst>
      <p:ext uri="{BB962C8B-B14F-4D97-AF65-F5344CB8AC3E}">
        <p14:creationId xmlns:p14="http://schemas.microsoft.com/office/powerpoint/2010/main" val="1333181625"/>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125" r:id="rId23"/>
    <p:sldLayoutId id="2147484126" r:id="rId24"/>
    <p:sldLayoutId id="2147484127" r:id="rId25"/>
    <p:sldLayoutId id="2147484128" r:id="rId26"/>
    <p:sldLayoutId id="2147484129" r:id="rId27"/>
    <p:sldLayoutId id="2147484130" r:id="rId28"/>
    <p:sldLayoutId id="2147484131" r:id="rId29"/>
    <p:sldLayoutId id="2147484132" r:id="rId30"/>
    <p:sldLayoutId id="2147484133" r:id="rId31"/>
    <p:sldLayoutId id="2147484134" r:id="rId32"/>
    <p:sldLayoutId id="2147484135" r:id="rId33"/>
    <p:sldLayoutId id="2147484136" r:id="rId34"/>
    <p:sldLayoutId id="2147484137" r:id="rId35"/>
    <p:sldLayoutId id="2147484138" r:id="rId36"/>
    <p:sldLayoutId id="2147484139" r:id="rId37"/>
    <p:sldLayoutId id="2147484140" r:id="rId38"/>
    <p:sldLayoutId id="2147484141" r:id="rId39"/>
    <p:sldLayoutId id="2147484142" r:id="rId40"/>
    <p:sldLayoutId id="2147484143" r:id="rId41"/>
    <p:sldLayoutId id="2147484144" r:id="rId42"/>
    <p:sldLayoutId id="2147484145" r:id="rId43"/>
  </p:sldLayoutIdLst>
  <p:hf hdr="0" ftr="0" dt="0"/>
  <p:txStyles>
    <p:titleStyle>
      <a:lvl1pPr algn="l" rtl="0" eaLnBrk="0" fontAlgn="base" hangingPunct="0">
        <a:spcBef>
          <a:spcPct val="0"/>
        </a:spcBef>
        <a:spcAft>
          <a:spcPct val="0"/>
        </a:spcAft>
        <a:defRPr sz="225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2700">
          <a:solidFill>
            <a:schemeClr val="tx2"/>
          </a:solidFill>
          <a:latin typeface="Arial" charset="0"/>
        </a:defRPr>
      </a:lvl2pPr>
      <a:lvl3pPr algn="ctr" rtl="0" eaLnBrk="0" fontAlgn="base" hangingPunct="0">
        <a:spcBef>
          <a:spcPct val="0"/>
        </a:spcBef>
        <a:spcAft>
          <a:spcPct val="0"/>
        </a:spcAft>
        <a:defRPr sz="2700">
          <a:solidFill>
            <a:schemeClr val="tx2"/>
          </a:solidFill>
          <a:latin typeface="Arial" charset="0"/>
        </a:defRPr>
      </a:lvl3pPr>
      <a:lvl4pPr algn="ctr" rtl="0" eaLnBrk="0" fontAlgn="base" hangingPunct="0">
        <a:spcBef>
          <a:spcPct val="0"/>
        </a:spcBef>
        <a:spcAft>
          <a:spcPct val="0"/>
        </a:spcAft>
        <a:defRPr sz="2700">
          <a:solidFill>
            <a:schemeClr val="tx2"/>
          </a:solidFill>
          <a:latin typeface="Arial" charset="0"/>
        </a:defRPr>
      </a:lvl4pPr>
      <a:lvl5pPr algn="ctr" rtl="0" eaLnBrk="0" fontAlgn="base" hangingPunct="0">
        <a:spcBef>
          <a:spcPct val="0"/>
        </a:spcBef>
        <a:spcAft>
          <a:spcPct val="0"/>
        </a:spcAft>
        <a:defRPr sz="2700">
          <a:solidFill>
            <a:schemeClr val="tx2"/>
          </a:solidFill>
          <a:latin typeface="Arial" charset="0"/>
        </a:defRPr>
      </a:lvl5pPr>
      <a:lvl6pPr marL="342900" algn="ctr" rtl="0" fontAlgn="base">
        <a:spcBef>
          <a:spcPct val="0"/>
        </a:spcBef>
        <a:spcAft>
          <a:spcPct val="0"/>
        </a:spcAft>
        <a:defRPr sz="2700">
          <a:solidFill>
            <a:schemeClr val="tx2"/>
          </a:solidFill>
          <a:latin typeface="Arial" charset="0"/>
        </a:defRPr>
      </a:lvl6pPr>
      <a:lvl7pPr marL="685800" algn="ctr" rtl="0" fontAlgn="base">
        <a:spcBef>
          <a:spcPct val="0"/>
        </a:spcBef>
        <a:spcAft>
          <a:spcPct val="0"/>
        </a:spcAft>
        <a:defRPr sz="2700">
          <a:solidFill>
            <a:schemeClr val="tx2"/>
          </a:solidFill>
          <a:latin typeface="Arial" charset="0"/>
        </a:defRPr>
      </a:lvl7pPr>
      <a:lvl8pPr marL="1028700" algn="ctr" rtl="0" fontAlgn="base">
        <a:spcBef>
          <a:spcPct val="0"/>
        </a:spcBef>
        <a:spcAft>
          <a:spcPct val="0"/>
        </a:spcAft>
        <a:defRPr sz="2700">
          <a:solidFill>
            <a:schemeClr val="tx2"/>
          </a:solidFill>
          <a:latin typeface="Arial" charset="0"/>
        </a:defRPr>
      </a:lvl8pPr>
      <a:lvl9pPr marL="1371600" algn="ctr" rtl="0" fontAlgn="base">
        <a:spcBef>
          <a:spcPct val="0"/>
        </a:spcBef>
        <a:spcAft>
          <a:spcPct val="0"/>
        </a:spcAft>
        <a:defRPr sz="2700">
          <a:solidFill>
            <a:schemeClr val="tx2"/>
          </a:solidFill>
          <a:latin typeface="Arial" charset="0"/>
        </a:defRPr>
      </a:lvl9pPr>
    </p:titleStyle>
    <p:bodyStyle>
      <a:lvl1pPr marL="257175" indent="-257175" algn="l" rtl="0" eaLnBrk="0" fontAlgn="base" hangingPunct="0">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0" fontAlgn="base" hangingPunct="0">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0" fontAlgn="base" hangingPunct="0">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0" fontAlgn="base" hangingPunct="0">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3.xml"/><Relationship Id="rId5" Type="http://schemas.openxmlformats.org/officeDocument/2006/relationships/image" Target="../media/image13.png"/><Relationship Id="rId4" Type="http://schemas.openxmlformats.org/officeDocument/2006/relationships/customXml" Target="../ink/ink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tags" Target="../tags/tag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43.xml"/><Relationship Id="rId5" Type="http://schemas.openxmlformats.org/officeDocument/2006/relationships/image" Target="../media/image90.png"/><Relationship Id="rId4" Type="http://schemas.openxmlformats.org/officeDocument/2006/relationships/customXml" Target="../ink/ink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9.xml"/><Relationship Id="rId1" Type="http://schemas.openxmlformats.org/officeDocument/2006/relationships/slideLayout" Target="../slideLayouts/slideLayout43.xml"/><Relationship Id="rId4" Type="http://schemas.openxmlformats.org/officeDocument/2006/relationships/image" Target="../media/image100.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43.xml"/><Relationship Id="rId5" Type="http://schemas.openxmlformats.org/officeDocument/2006/relationships/image" Target="../media/image140.png"/><Relationship Id="rId4" Type="http://schemas.openxmlformats.org/officeDocument/2006/relationships/customXml" Target="../ink/ink4.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43.xml"/><Relationship Id="rId5" Type="http://schemas.openxmlformats.org/officeDocument/2006/relationships/image" Target="../media/image160.png"/><Relationship Id="rId4" Type="http://schemas.openxmlformats.org/officeDocument/2006/relationships/customXml" Target="../ink/ink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tags" Target="../tags/tag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34.xml"/><Relationship Id="rId1" Type="http://schemas.openxmlformats.org/officeDocument/2006/relationships/slideLayout" Target="../slideLayouts/slideLayout43.xml"/><Relationship Id="rId4" Type="http://schemas.openxmlformats.org/officeDocument/2006/relationships/image" Target="../media/image1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43.xml"/><Relationship Id="rId5" Type="http://schemas.openxmlformats.org/officeDocument/2006/relationships/image" Target="../media/image23.png"/><Relationship Id="rId4" Type="http://schemas.openxmlformats.org/officeDocument/2006/relationships/customXml" Target="../ink/ink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43.xml"/><Relationship Id="rId5" Type="http://schemas.openxmlformats.org/officeDocument/2006/relationships/image" Target="../media/image26.png"/><Relationship Id="rId4" Type="http://schemas.openxmlformats.org/officeDocument/2006/relationships/customXml" Target="../ink/ink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43.xml"/><Relationship Id="rId5" Type="http://schemas.openxmlformats.org/officeDocument/2006/relationships/image" Target="../media/image29.png"/><Relationship Id="rId4" Type="http://schemas.openxmlformats.org/officeDocument/2006/relationships/customXml" Target="../ink/ink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3.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8.xml"/><Relationship Id="rId1" Type="http://schemas.openxmlformats.org/officeDocument/2006/relationships/tags" Target="../tags/tag5.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8.xml"/><Relationship Id="rId1" Type="http://schemas.openxmlformats.org/officeDocument/2006/relationships/tags" Target="../tags/tag6.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8.xml"/><Relationship Id="rId1" Type="http://schemas.openxmlformats.org/officeDocument/2006/relationships/tags" Target="../tags/tag7.xml"/><Relationship Id="rId6" Type="http://schemas.openxmlformats.org/officeDocument/2006/relationships/image" Target="../media/image37.png"/><Relationship Id="rId5" Type="http://schemas.openxmlformats.org/officeDocument/2006/relationships/customXml" Target="../ink/ink10.xml"/><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8.xml"/><Relationship Id="rId1" Type="http://schemas.openxmlformats.org/officeDocument/2006/relationships/tags" Target="../tags/tag8.xml"/><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3.xml"/></Relationships>
</file>

<file path=ppt/slides/_rels/slide61.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56.xml"/><Relationship Id="rId1" Type="http://schemas.openxmlformats.org/officeDocument/2006/relationships/slideLayout" Target="../slideLayouts/slideLayout43.xml"/><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3.xml"/></Relationships>
</file>

<file path=ppt/slides/_rels/slide63.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58.xml"/><Relationship Id="rId1" Type="http://schemas.openxmlformats.org/officeDocument/2006/relationships/slideLayout" Target="../slideLayouts/slideLayout43.xm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43.xml"/><Relationship Id="rId4" Type="http://schemas.openxmlformats.org/officeDocument/2006/relationships/customXml" Target="../ink/ink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8.xml"/><Relationship Id="rId1" Type="http://schemas.openxmlformats.org/officeDocument/2006/relationships/tags" Target="../tags/tag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5.xml"/><Relationship Id="rId1" Type="http://schemas.openxmlformats.org/officeDocument/2006/relationships/slideLayout" Target="../slideLayouts/slideLayout43.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43.xml"/><Relationship Id="rId5" Type="http://schemas.openxmlformats.org/officeDocument/2006/relationships/image" Target="../media/image300.png"/><Relationship Id="rId4" Type="http://schemas.openxmlformats.org/officeDocument/2006/relationships/customXml" Target="../ink/ink1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8.xml"/><Relationship Id="rId1" Type="http://schemas.openxmlformats.org/officeDocument/2006/relationships/tags" Target="../tags/tag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9.xml"/><Relationship Id="rId1" Type="http://schemas.openxmlformats.org/officeDocument/2006/relationships/slideLayout" Target="../slideLayouts/slideLayout43.xml"/><Relationship Id="rId5" Type="http://schemas.openxmlformats.org/officeDocument/2006/relationships/image" Target="../media/image320.png"/><Relationship Id="rId4" Type="http://schemas.openxmlformats.org/officeDocument/2006/relationships/customXml" Target="../ink/ink15.xml"/></Relationships>
</file>

<file path=ppt/slides/_rels/slide75.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70.xml"/><Relationship Id="rId1" Type="http://schemas.openxmlformats.org/officeDocument/2006/relationships/slideLayout" Target="../slideLayouts/slideLayout43.xml"/><Relationship Id="rId10" Type="http://schemas.openxmlformats.org/officeDocument/2006/relationships/image" Target="../media/image57.png"/></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4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3.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3.xml"/><Relationship Id="rId1" Type="http://schemas.openxmlformats.org/officeDocument/2006/relationships/slideLayout" Target="../slideLayouts/slideLayout43.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8.xml"/><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3.xml"/></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7.xml"/><Relationship Id="rId1" Type="http://schemas.openxmlformats.org/officeDocument/2006/relationships/slideLayout" Target="../slideLayouts/slideLayout43.xml"/><Relationship Id="rId5" Type="http://schemas.openxmlformats.org/officeDocument/2006/relationships/image" Target="../media/image360.png"/><Relationship Id="rId4" Type="http://schemas.openxmlformats.org/officeDocument/2006/relationships/customXml" Target="../ink/ink1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18BB07D4-9237-BD79-2EE7-BB68764FEE6C}"/>
              </a:ext>
            </a:extLst>
          </p:cNvPr>
          <p:cNvSpPr txBox="1">
            <a:spLocks noChangeArrowheads="1"/>
          </p:cNvSpPr>
          <p:nvPr/>
        </p:nvSpPr>
        <p:spPr bwMode="auto">
          <a:xfrm>
            <a:off x="2808098" y="2075497"/>
            <a:ext cx="6335902" cy="87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r"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1pPr>
            <a:lvl2pPr marL="742950" indent="-285750" algn="ctr" rtl="0" eaLnBrk="0" fontAlgn="base" hangingPunct="0">
              <a:spcBef>
                <a:spcPct val="0"/>
              </a:spcBef>
              <a:spcAft>
                <a:spcPct val="0"/>
              </a:spcAft>
              <a:defRPr sz="2400">
                <a:solidFill>
                  <a:schemeClr val="tx1"/>
                </a:solidFill>
                <a:latin typeface="Arial" charset="0"/>
                <a:ea typeface="ＭＳ Ｐゴシック" charset="0"/>
              </a:defRPr>
            </a:lvl2pPr>
            <a:lvl3pPr marL="1143000" indent="-228600" algn="ctr" rtl="0" eaLnBrk="0" fontAlgn="base" hangingPunct="0">
              <a:spcBef>
                <a:spcPct val="0"/>
              </a:spcBef>
              <a:spcAft>
                <a:spcPct val="0"/>
              </a:spcAft>
              <a:defRPr sz="2400">
                <a:solidFill>
                  <a:schemeClr val="tx1"/>
                </a:solidFill>
                <a:latin typeface="Arial" charset="0"/>
                <a:ea typeface="ＭＳ Ｐゴシック" charset="0"/>
              </a:defRPr>
            </a:lvl3pPr>
            <a:lvl4pPr marL="1600200" indent="-228600" algn="ctr" rtl="0" eaLnBrk="0" fontAlgn="base" hangingPunct="0">
              <a:spcBef>
                <a:spcPct val="0"/>
              </a:spcBef>
              <a:spcAft>
                <a:spcPct val="0"/>
              </a:spcAft>
              <a:defRPr sz="2400">
                <a:solidFill>
                  <a:schemeClr val="tx1"/>
                </a:solidFill>
                <a:latin typeface="Arial" charset="0"/>
                <a:ea typeface="ＭＳ Ｐゴシック" charset="0"/>
              </a:defRPr>
            </a:lvl4pPr>
            <a:lvl5pPr marL="2057400" indent="-228600" algn="ctr" rtl="0" eaLnBrk="0" fontAlgn="base" hangingPunct="0">
              <a:spcBef>
                <a:spcPct val="0"/>
              </a:spcBef>
              <a:spcAft>
                <a:spcPct val="0"/>
              </a:spcAft>
              <a:defRPr sz="2400">
                <a:solidFill>
                  <a:schemeClr val="tx1"/>
                </a:solidFill>
                <a:latin typeface="Arial" charset="0"/>
                <a:ea typeface="ＭＳ Ｐゴシック" charset="0"/>
              </a:defRPr>
            </a:lvl5pPr>
            <a:lvl6pPr marL="2514600" indent="-228600" algn="ctr" rtl="0"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rtl="0"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rtl="0"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rtl="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00000"/>
              </a:lnSpc>
            </a:pPr>
            <a:r>
              <a:rPr lang="en-US" sz="3564" kern="0" dirty="0">
                <a:solidFill>
                  <a:srgbClr val="FFC000"/>
                </a:solidFill>
                <a:latin typeface="+mn-lt"/>
              </a:rPr>
              <a:t>Networking Technologies </a:t>
            </a:r>
          </a:p>
          <a:p>
            <a:pPr eaLnBrk="1" hangingPunct="1">
              <a:lnSpc>
                <a:spcPct val="100000"/>
              </a:lnSpc>
            </a:pPr>
            <a:r>
              <a:rPr lang="en-US" sz="1501" kern="0" dirty="0">
                <a:solidFill>
                  <a:srgbClr val="FFC000"/>
                </a:solidFill>
                <a:latin typeface="+mn-lt"/>
              </a:rPr>
              <a:t>AICT012-4-2 and Version VE3</a:t>
            </a:r>
          </a:p>
        </p:txBody>
      </p:sp>
      <p:sp>
        <p:nvSpPr>
          <p:cNvPr id="5" name="Subtitle 2">
            <a:extLst>
              <a:ext uri="{FF2B5EF4-FFF2-40B4-BE49-F238E27FC236}">
                <a16:creationId xmlns:a16="http://schemas.microsoft.com/office/drawing/2014/main" id="{E0E06AA3-4C39-7073-EA51-688D01DBC080}"/>
              </a:ext>
            </a:extLst>
          </p:cNvPr>
          <p:cNvSpPr>
            <a:spLocks noGrp="1"/>
          </p:cNvSpPr>
          <p:nvPr>
            <p:ph type="subTitle" idx="1"/>
          </p:nvPr>
        </p:nvSpPr>
        <p:spPr>
          <a:xfrm>
            <a:off x="2601686" y="3676009"/>
            <a:ext cx="6415378" cy="1748137"/>
          </a:xfrm>
        </p:spPr>
        <p:txBody>
          <a:bodyPr/>
          <a:lstStyle/>
          <a:p>
            <a:r>
              <a:rPr lang="en-US" sz="2400" dirty="0">
                <a:latin typeface="+mn-lt"/>
              </a:rPr>
              <a:t>Data Link Layer and Ethernet Switching</a:t>
            </a:r>
          </a:p>
          <a:p>
            <a:endParaRPr lang="en-US" dirty="0"/>
          </a:p>
        </p:txBody>
      </p:sp>
    </p:spTree>
    <p:extLst>
      <p:ext uri="{BB962C8B-B14F-4D97-AF65-F5344CB8AC3E}">
        <p14:creationId xmlns:p14="http://schemas.microsoft.com/office/powerpoint/2010/main" val="1644102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69"/>
            <a:ext cx="3746328" cy="3073946"/>
          </a:xfrm>
        </p:spPr>
        <p:txBody>
          <a:bodyPr/>
          <a:lstStyle/>
          <a:p>
            <a:pPr marL="0" indent="0" algn="just"/>
            <a:r>
              <a:rPr lang="en-US" dirty="0">
                <a:solidFill>
                  <a:srgbClr val="000000"/>
                </a:solidFill>
                <a:latin typeface="Century Gothic" panose="020B0502020202020204" pitchFamily="34" charset="0"/>
              </a:rPr>
              <a:t>Data link layer protocols are defined by engineering organizations:</a:t>
            </a:r>
          </a:p>
          <a:p>
            <a:pPr marL="415985" lvl="1" indent="-342900" algn="just">
              <a:buFont typeface="Arial" panose="020B0604020202020204" pitchFamily="34" charset="0"/>
              <a:buChar char="•"/>
            </a:pPr>
            <a:r>
              <a:rPr lang="en-US" sz="1800" dirty="0">
                <a:solidFill>
                  <a:srgbClr val="000000"/>
                </a:solidFill>
                <a:latin typeface="Century Gothic" panose="020B0502020202020204" pitchFamily="34" charset="0"/>
              </a:rPr>
              <a:t>Institute for Electrical and Electronic Engineers (IEEE).</a:t>
            </a:r>
          </a:p>
          <a:p>
            <a:pPr marL="415985" lvl="1" indent="-342900" algn="just">
              <a:buFont typeface="Arial" panose="020B0604020202020204" pitchFamily="34" charset="0"/>
              <a:buChar char="•"/>
            </a:pPr>
            <a:r>
              <a:rPr lang="en-US" sz="1800" dirty="0">
                <a:solidFill>
                  <a:srgbClr val="000000"/>
                </a:solidFill>
                <a:latin typeface="Century Gothic" panose="020B0502020202020204" pitchFamily="34" charset="0"/>
              </a:rPr>
              <a:t>International Telecommunications Union (ITU).</a:t>
            </a:r>
          </a:p>
          <a:p>
            <a:pPr marL="415985" lvl="1" indent="-342900" algn="just">
              <a:buFont typeface="Arial" panose="020B0604020202020204" pitchFamily="34" charset="0"/>
              <a:buChar char="•"/>
            </a:pPr>
            <a:r>
              <a:rPr lang="en-US" sz="1800" dirty="0">
                <a:solidFill>
                  <a:srgbClr val="000000"/>
                </a:solidFill>
                <a:latin typeface="Century Gothic" panose="020B0502020202020204" pitchFamily="34" charset="0"/>
              </a:rPr>
              <a:t>International Organizations for Standardization (ISO).</a:t>
            </a:r>
          </a:p>
          <a:p>
            <a:pPr marL="415985" lvl="1" indent="-342900" algn="just">
              <a:buFont typeface="Arial" panose="020B0604020202020204" pitchFamily="34" charset="0"/>
              <a:buChar char="•"/>
            </a:pPr>
            <a:r>
              <a:rPr lang="en-US" sz="1800" dirty="0">
                <a:solidFill>
                  <a:srgbClr val="000000"/>
                </a:solidFill>
                <a:latin typeface="Century Gothic" panose="020B0502020202020204" pitchFamily="34" charset="0"/>
              </a:rPr>
              <a:t>American National Standards Institute (ANSI).</a:t>
            </a:r>
          </a:p>
          <a:p>
            <a:pPr marL="342900" indent="-342900" algn="l">
              <a:buFont typeface="Arial" panose="020B0604020202020204" pitchFamily="34" charset="0"/>
              <a:buChar char="•"/>
            </a:pPr>
            <a:endParaRPr lang="en-US" sz="1800" dirty="0">
              <a:solidFill>
                <a:srgbClr val="000000"/>
              </a:solidFill>
              <a:latin typeface="Century Gothic" panose="020B0502020202020204" pitchFamily="34" charset="0"/>
            </a:endParaRPr>
          </a:p>
          <a:p>
            <a:pPr marL="489010" lvl="2" indent="-342900">
              <a:buFont typeface="Arial" panose="020B0604020202020204" pitchFamily="34" charset="0"/>
              <a:buChar char="•"/>
            </a:pPr>
            <a:endParaRPr lang="en-US" sz="300" dirty="0">
              <a:solidFill>
                <a:srgbClr val="000000"/>
              </a:solidFill>
              <a:latin typeface="Century Gothic" panose="020B0502020202020204" pitchFamily="34" charset="0"/>
            </a:endParaRPr>
          </a:p>
          <a:p>
            <a:pPr marL="342900" indent="-342900" algn="l">
              <a:buFont typeface="Arial" panose="020B0604020202020204" pitchFamily="34" charset="0"/>
              <a:buChar char="•"/>
            </a:pPr>
            <a:endParaRPr lang="en-US" sz="1800" dirty="0">
              <a:solidFill>
                <a:srgbClr val="000000"/>
              </a:solidFill>
              <a:latin typeface="Century Gothic" panose="020B0502020202020204" pitchFamily="34" charset="0"/>
            </a:endParaRPr>
          </a:p>
          <a:p>
            <a:pPr marL="0" indent="0" algn="l"/>
            <a:endParaRPr lang="en-US" sz="1800" dirty="0">
              <a:solidFill>
                <a:srgbClr val="000000"/>
              </a:solidFill>
              <a:latin typeface="Century Gothic" panose="020B0502020202020204" pitchFamily="34" charset="0"/>
            </a:endParaRPr>
          </a:p>
          <a:p>
            <a:pPr marL="342900" indent="-342900" algn="l">
              <a:buFont typeface="Arial" panose="020B0604020202020204" pitchFamily="34" charset="0"/>
              <a:buChar char="•"/>
            </a:pPr>
            <a:endParaRPr lang="en-US" sz="1800" dirty="0">
              <a:solidFill>
                <a:srgbClr val="000000"/>
              </a:solidFill>
              <a:latin typeface="Century Gothic" panose="020B0502020202020204" pitchFamily="34" charset="0"/>
            </a:endParaRPr>
          </a:p>
        </p:txBody>
      </p:sp>
      <p:sp>
        <p:nvSpPr>
          <p:cNvPr id="5" name="Title 2">
            <a:extLst>
              <a:ext uri="{FF2B5EF4-FFF2-40B4-BE49-F238E27FC236}">
                <a16:creationId xmlns:a16="http://schemas.microsoft.com/office/drawing/2014/main" id="{3E1FC63F-1738-4F20-B656-0C076A42FFC9}"/>
              </a:ext>
            </a:extLst>
          </p:cNvPr>
          <p:cNvSpPr>
            <a:spLocks noGrp="1"/>
          </p:cNvSpPr>
          <p:nvPr>
            <p:ph type="title"/>
          </p:nvPr>
        </p:nvSpPr>
        <p:spPr>
          <a:xfrm>
            <a:off x="0" y="857250"/>
            <a:ext cx="8345488" cy="731838"/>
          </a:xfrm>
        </p:spPr>
        <p:txBody>
          <a:bodyPr/>
          <a:lstStyle/>
          <a:p>
            <a:r>
              <a:rPr lang="en-US" sz="1600" dirty="0"/>
              <a:t>Purpose of the Data Link Layer</a:t>
            </a:r>
            <a:br>
              <a:rPr lang="en-US" dirty="0"/>
            </a:br>
            <a:r>
              <a:rPr lang="en-US" sz="2400" dirty="0"/>
              <a:t>Data Link Layer Standards</a:t>
            </a:r>
          </a:p>
        </p:txBody>
      </p:sp>
      <p:pic>
        <p:nvPicPr>
          <p:cNvPr id="2" name="Picture 1">
            <a:extLst>
              <a:ext uri="{FF2B5EF4-FFF2-40B4-BE49-F238E27FC236}">
                <a16:creationId xmlns:a16="http://schemas.microsoft.com/office/drawing/2014/main" id="{81E48A9C-7AC9-4385-99A6-E88DD132E6DB}"/>
              </a:ext>
            </a:extLst>
          </p:cNvPr>
          <p:cNvPicPr>
            <a:picLocks noChangeAspect="1"/>
          </p:cNvPicPr>
          <p:nvPr/>
        </p:nvPicPr>
        <p:blipFill>
          <a:blip r:embed="rId3"/>
          <a:stretch>
            <a:fillRect/>
          </a:stretch>
        </p:blipFill>
        <p:spPr>
          <a:xfrm>
            <a:off x="4572000" y="1712669"/>
            <a:ext cx="4055062" cy="2768600"/>
          </a:xfrm>
          <a:prstGeom prst="rect">
            <a:avLst/>
          </a:prstGeom>
        </p:spPr>
      </p:pic>
    </p:spTree>
    <p:extLst>
      <p:ext uri="{BB962C8B-B14F-4D97-AF65-F5344CB8AC3E}">
        <p14:creationId xmlns:p14="http://schemas.microsoft.com/office/powerpoint/2010/main" val="62500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5.1 Purpose of the Data Link Layer</a:t>
            </a:r>
            <a:endParaRPr lang="en-US" altLang="en-US" sz="5400" dirty="0"/>
          </a:p>
        </p:txBody>
      </p:sp>
    </p:spTree>
    <p:custDataLst>
      <p:tags r:id="rId1"/>
    </p:custDataLst>
    <p:extLst>
      <p:ext uri="{BB962C8B-B14F-4D97-AF65-F5344CB8AC3E}">
        <p14:creationId xmlns:p14="http://schemas.microsoft.com/office/powerpoint/2010/main" val="316719069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5.2  Topologies</a:t>
            </a:r>
            <a:endParaRPr lang="en-US" sz="2400" dirty="0">
              <a:solidFill>
                <a:srgbClr val="00B0F0"/>
              </a:solidFill>
            </a:endParaRPr>
          </a:p>
        </p:txBody>
      </p:sp>
    </p:spTree>
    <p:extLst>
      <p:ext uri="{BB962C8B-B14F-4D97-AF65-F5344CB8AC3E}">
        <p14:creationId xmlns:p14="http://schemas.microsoft.com/office/powerpoint/2010/main" val="1565692449"/>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892300"/>
            <a:ext cx="8280400" cy="3073400"/>
          </a:xfrm>
        </p:spPr>
        <p:txBody>
          <a:bodyPr/>
          <a:lstStyle/>
          <a:p>
            <a:pPr marL="0" indent="0" algn="just"/>
            <a:r>
              <a:rPr lang="en-US" dirty="0">
                <a:solidFill>
                  <a:srgbClr val="000000"/>
                </a:solidFill>
                <a:latin typeface="Century Gothic" panose="020B0502020202020204" pitchFamily="34" charset="0"/>
              </a:rPr>
              <a:t>The topology of a network is the arrangement and relationship of the network devices and the interconnections between them.</a:t>
            </a:r>
          </a:p>
          <a:p>
            <a:pPr marL="0" indent="0" algn="just"/>
            <a:endParaRPr lang="en-US" dirty="0">
              <a:solidFill>
                <a:srgbClr val="000000"/>
              </a:solidFill>
              <a:latin typeface="Century Gothic" panose="020B0502020202020204" pitchFamily="34" charset="0"/>
            </a:endParaRPr>
          </a:p>
          <a:p>
            <a:pPr marL="0" indent="0" algn="just"/>
            <a:r>
              <a:rPr lang="en-US" dirty="0">
                <a:solidFill>
                  <a:srgbClr val="000000"/>
                </a:solidFill>
                <a:latin typeface="Century Gothic" panose="020B0502020202020204" pitchFamily="34" charset="0"/>
              </a:rPr>
              <a:t>There are two types of topologies used when describing networks:</a:t>
            </a:r>
          </a:p>
          <a:p>
            <a:pPr marL="415985" lvl="1" indent="-342900" algn="just">
              <a:buFont typeface="Arial" panose="020B0604020202020204" pitchFamily="34" charset="0"/>
              <a:buChar char="•"/>
            </a:pPr>
            <a:r>
              <a:rPr lang="en-US" b="1" dirty="0">
                <a:solidFill>
                  <a:srgbClr val="000000"/>
                </a:solidFill>
                <a:latin typeface="Century Gothic" panose="020B0502020202020204" pitchFamily="34" charset="0"/>
              </a:rPr>
              <a:t>Physical topology </a:t>
            </a:r>
            <a:r>
              <a:rPr lang="en-US" dirty="0">
                <a:solidFill>
                  <a:srgbClr val="000000"/>
                </a:solidFill>
                <a:latin typeface="Century Gothic" panose="020B0502020202020204" pitchFamily="34" charset="0"/>
              </a:rPr>
              <a:t>– shows physical connections and how devices are interconnected.</a:t>
            </a:r>
          </a:p>
          <a:p>
            <a:pPr marL="415985" lvl="1" indent="-342900" algn="just">
              <a:buFont typeface="Arial" panose="020B0604020202020204" pitchFamily="34" charset="0"/>
              <a:buChar char="•"/>
            </a:pPr>
            <a:r>
              <a:rPr lang="en-US" b="1" dirty="0">
                <a:solidFill>
                  <a:srgbClr val="000000"/>
                </a:solidFill>
                <a:latin typeface="Century Gothic" panose="020B0502020202020204" pitchFamily="34" charset="0"/>
              </a:rPr>
              <a:t>Logical topology </a:t>
            </a:r>
            <a:r>
              <a:rPr lang="en-US" dirty="0">
                <a:solidFill>
                  <a:srgbClr val="000000"/>
                </a:solidFill>
                <a:latin typeface="Century Gothic" panose="020B0502020202020204" pitchFamily="34" charset="0"/>
              </a:rPr>
              <a:t>– identifies the virtual connections between devices using device interfaces and IP addressing schemes.</a:t>
            </a:r>
          </a:p>
          <a:p>
            <a:pPr marL="342900" indent="-342900" algn="just">
              <a:buFont typeface="Arial" panose="020B0604020202020204" pitchFamily="34" charset="0"/>
              <a:buChar char="•"/>
            </a:pPr>
            <a:endParaRPr lang="en-US" sz="1800" dirty="0">
              <a:solidFill>
                <a:srgbClr val="000000"/>
              </a:solidFill>
              <a:latin typeface="Century Gothic" panose="020B0502020202020204" pitchFamily="34" charset="0"/>
            </a:endParaRPr>
          </a:p>
          <a:p>
            <a:pPr marL="489010" lvl="2" indent="-342900" algn="just">
              <a:buFont typeface="Arial" panose="020B0604020202020204" pitchFamily="34" charset="0"/>
              <a:buChar char="•"/>
            </a:pPr>
            <a:endParaRPr lang="en-US" sz="300" dirty="0">
              <a:solidFill>
                <a:srgbClr val="000000"/>
              </a:solidFill>
              <a:latin typeface="Century Gothic" panose="020B0502020202020204" pitchFamily="34" charset="0"/>
            </a:endParaRPr>
          </a:p>
          <a:p>
            <a:pPr marL="342900" indent="-342900" algn="just">
              <a:buFont typeface="Arial" panose="020B0604020202020204" pitchFamily="34" charset="0"/>
              <a:buChar char="•"/>
            </a:pPr>
            <a:endParaRPr lang="en-US" sz="1800" dirty="0">
              <a:solidFill>
                <a:srgbClr val="000000"/>
              </a:solidFill>
              <a:latin typeface="Century Gothic" panose="020B0502020202020204" pitchFamily="34" charset="0"/>
            </a:endParaRPr>
          </a:p>
          <a:p>
            <a:pPr marL="0" indent="0" algn="just"/>
            <a:endParaRPr lang="en-US" sz="1800" dirty="0">
              <a:solidFill>
                <a:srgbClr val="000000"/>
              </a:solidFill>
              <a:latin typeface="Century Gothic" panose="020B0502020202020204" pitchFamily="34" charset="0"/>
            </a:endParaRPr>
          </a:p>
          <a:p>
            <a:pPr marL="342900" indent="-342900" algn="just">
              <a:buFont typeface="Arial" panose="020B0604020202020204" pitchFamily="34" charset="0"/>
              <a:buChar char="•"/>
            </a:pPr>
            <a:endParaRPr lang="en-US" sz="1800" dirty="0">
              <a:solidFill>
                <a:srgbClr val="000000"/>
              </a:solidFill>
              <a:latin typeface="Century Gothic" panose="020B0502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r>
              <a:rPr lang="en-US" sz="1600" dirty="0"/>
              <a:t>Topologies</a:t>
            </a:r>
            <a:br>
              <a:rPr lang="en-US" dirty="0"/>
            </a:br>
            <a:r>
              <a:rPr lang="en-US" sz="2400" dirty="0"/>
              <a:t>Physical and Logical Topologies</a:t>
            </a:r>
          </a:p>
        </p:txBody>
      </p:sp>
    </p:spTree>
    <p:extLst>
      <p:ext uri="{BB962C8B-B14F-4D97-AF65-F5344CB8AC3E}">
        <p14:creationId xmlns:p14="http://schemas.microsoft.com/office/powerpoint/2010/main" val="77460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800758"/>
            <a:ext cx="8280400" cy="2804664"/>
          </a:xfrm>
        </p:spPr>
        <p:txBody>
          <a:bodyPr/>
          <a:lstStyle/>
          <a:p>
            <a:pPr marL="0" indent="0" algn="just"/>
            <a:r>
              <a:rPr lang="en-US" dirty="0">
                <a:solidFill>
                  <a:srgbClr val="000000"/>
                </a:solidFill>
                <a:latin typeface="Century Gothic" panose="020B0502020202020204" pitchFamily="34" charset="0"/>
              </a:rPr>
              <a:t>There are three common physical WAN topologies: </a:t>
            </a:r>
          </a:p>
          <a:p>
            <a:pPr marL="415985" lvl="1" indent="-342900" algn="just">
              <a:buFont typeface="Arial" panose="020B0604020202020204" pitchFamily="34" charset="0"/>
              <a:buChar char="•"/>
            </a:pPr>
            <a:r>
              <a:rPr lang="en-US" b="1" dirty="0">
                <a:solidFill>
                  <a:srgbClr val="000000"/>
                </a:solidFill>
                <a:latin typeface="Century Gothic" panose="020B0502020202020204" pitchFamily="34" charset="0"/>
              </a:rPr>
              <a:t>Point-to-point</a:t>
            </a:r>
            <a:r>
              <a:rPr lang="en-US" dirty="0">
                <a:solidFill>
                  <a:srgbClr val="000000"/>
                </a:solidFill>
                <a:latin typeface="Century Gothic" panose="020B0502020202020204" pitchFamily="34" charset="0"/>
              </a:rPr>
              <a:t> – the simplest and most common WAN topology. Consists of a permanent link between two endpoints.</a:t>
            </a:r>
          </a:p>
          <a:p>
            <a:pPr marL="415985" lvl="1" indent="-342900" algn="just">
              <a:buFont typeface="Arial" panose="020B0604020202020204" pitchFamily="34" charset="0"/>
              <a:buChar char="•"/>
            </a:pPr>
            <a:r>
              <a:rPr lang="en-US" b="1" dirty="0">
                <a:solidFill>
                  <a:srgbClr val="000000"/>
                </a:solidFill>
                <a:latin typeface="Century Gothic" panose="020B0502020202020204" pitchFamily="34" charset="0"/>
              </a:rPr>
              <a:t>Hub and spoke </a:t>
            </a:r>
            <a:r>
              <a:rPr lang="en-US" dirty="0">
                <a:solidFill>
                  <a:srgbClr val="000000"/>
                </a:solidFill>
                <a:latin typeface="Century Gothic" panose="020B0502020202020204" pitchFamily="34" charset="0"/>
              </a:rPr>
              <a:t>– similar to a star topology where a central site interconnects branch sites through point-to-point links.</a:t>
            </a:r>
          </a:p>
          <a:p>
            <a:pPr marL="415985" lvl="1" indent="-342900" algn="just">
              <a:buFont typeface="Arial" panose="020B0604020202020204" pitchFamily="34" charset="0"/>
              <a:buChar char="•"/>
            </a:pPr>
            <a:r>
              <a:rPr lang="en-US" b="1" dirty="0">
                <a:solidFill>
                  <a:srgbClr val="000000"/>
                </a:solidFill>
                <a:latin typeface="Century Gothic" panose="020B0502020202020204" pitchFamily="34" charset="0"/>
              </a:rPr>
              <a:t>Mesh</a:t>
            </a:r>
            <a:r>
              <a:rPr lang="en-US" dirty="0">
                <a:solidFill>
                  <a:srgbClr val="000000"/>
                </a:solidFill>
                <a:latin typeface="Century Gothic" panose="020B0502020202020204" pitchFamily="34" charset="0"/>
              </a:rPr>
              <a:t> – provides high availability but requires every end system to be connected to every other end system.</a:t>
            </a:r>
          </a:p>
          <a:p>
            <a:pPr marL="342900" indent="-342900" algn="just">
              <a:buFont typeface="Arial" panose="020B0604020202020204" pitchFamily="34" charset="0"/>
              <a:buChar char="•"/>
            </a:pPr>
            <a:endParaRPr lang="en-US" dirty="0">
              <a:solidFill>
                <a:srgbClr val="000000"/>
              </a:solidFill>
              <a:latin typeface="Century Gothic" panose="020B0502020202020204" pitchFamily="34" charset="0"/>
            </a:endParaRPr>
          </a:p>
          <a:p>
            <a:pPr marL="489010" lvl="2" indent="-342900" algn="just">
              <a:buFont typeface="Arial" panose="020B0604020202020204" pitchFamily="34" charset="0"/>
              <a:buChar char="•"/>
            </a:pPr>
            <a:endParaRPr lang="en-US" dirty="0">
              <a:solidFill>
                <a:srgbClr val="000000"/>
              </a:solidFill>
              <a:latin typeface="Century Gothic" panose="020B0502020202020204" pitchFamily="34" charset="0"/>
            </a:endParaRPr>
          </a:p>
          <a:p>
            <a:pPr marL="342900" indent="-342900" algn="just">
              <a:buFont typeface="Arial" panose="020B0604020202020204" pitchFamily="34" charset="0"/>
              <a:buChar char="•"/>
            </a:pPr>
            <a:endParaRPr lang="en-US" dirty="0">
              <a:solidFill>
                <a:srgbClr val="000000"/>
              </a:solidFill>
              <a:latin typeface="Century Gothic" panose="020B0502020202020204" pitchFamily="34" charset="0"/>
            </a:endParaRPr>
          </a:p>
          <a:p>
            <a:pPr marL="0" indent="0" algn="just"/>
            <a:endParaRPr lang="en-US" dirty="0">
              <a:solidFill>
                <a:srgbClr val="000000"/>
              </a:solidFill>
              <a:latin typeface="Century Gothic" panose="020B0502020202020204" pitchFamily="34" charset="0"/>
            </a:endParaRPr>
          </a:p>
          <a:p>
            <a:pPr marL="342900" indent="-342900" algn="just">
              <a:buFont typeface="Arial" panose="020B0604020202020204" pitchFamily="34" charset="0"/>
              <a:buChar char="•"/>
            </a:pPr>
            <a:endParaRPr lang="en-US" dirty="0">
              <a:solidFill>
                <a:srgbClr val="000000"/>
              </a:solidFill>
              <a:latin typeface="Century Gothic" panose="020B0502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r>
              <a:rPr lang="en-US" sz="1600" dirty="0"/>
              <a:t>Topologies</a:t>
            </a:r>
            <a:br>
              <a:rPr lang="en-US" dirty="0"/>
            </a:br>
            <a:r>
              <a:rPr lang="en-US" sz="2400" dirty="0"/>
              <a:t>WAN Topologies</a:t>
            </a:r>
          </a:p>
        </p:txBody>
      </p:sp>
    </p:spTree>
    <p:extLst>
      <p:ext uri="{BB962C8B-B14F-4D97-AF65-F5344CB8AC3E}">
        <p14:creationId xmlns:p14="http://schemas.microsoft.com/office/powerpoint/2010/main" val="42428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892300"/>
            <a:ext cx="8280400" cy="1536700"/>
          </a:xfrm>
        </p:spPr>
        <p:txBody>
          <a:bodyPr/>
          <a:lstStyle/>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Physical point-to-point topologies directly connect two nodes.</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The nodes may not share the media with other hosts.</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Because all frames on the media can only travel to or from the two nodes, Point-to-Point WAN protocols can be very simple.</a:t>
            </a:r>
          </a:p>
          <a:p>
            <a:pPr marL="342900" indent="-342900" algn="just">
              <a:buFont typeface="Arial" panose="020B0604020202020204" pitchFamily="34" charset="0"/>
              <a:buChar char="•"/>
            </a:pPr>
            <a:endParaRPr lang="en-US" sz="1600" dirty="0">
              <a:solidFill>
                <a:srgbClr val="000000"/>
              </a:solidFill>
              <a:latin typeface="Century Gothic" panose="020B0502020202020204" pitchFamily="34" charset="0"/>
            </a:endParaRPr>
          </a:p>
          <a:p>
            <a:pPr marL="489010" lvl="2" indent="-342900" algn="just">
              <a:buFont typeface="Arial" panose="020B0604020202020204" pitchFamily="34" charset="0"/>
              <a:buChar char="•"/>
            </a:pPr>
            <a:endParaRPr lang="en-US" sz="200" dirty="0">
              <a:solidFill>
                <a:srgbClr val="000000"/>
              </a:solidFill>
              <a:latin typeface="Century Gothic" panose="020B0502020202020204" pitchFamily="34" charset="0"/>
            </a:endParaRPr>
          </a:p>
          <a:p>
            <a:pPr marL="342900" indent="-342900" algn="just">
              <a:buFont typeface="Arial" panose="020B0604020202020204" pitchFamily="34" charset="0"/>
              <a:buChar char="•"/>
            </a:pPr>
            <a:endParaRPr lang="en-US" sz="1600" dirty="0">
              <a:solidFill>
                <a:srgbClr val="000000"/>
              </a:solidFill>
              <a:latin typeface="Century Gothic" panose="020B0502020202020204" pitchFamily="34" charset="0"/>
            </a:endParaRPr>
          </a:p>
          <a:p>
            <a:pPr marL="0" indent="0" algn="just"/>
            <a:endParaRPr lang="en-US" sz="1600" dirty="0">
              <a:solidFill>
                <a:srgbClr val="000000"/>
              </a:solidFill>
              <a:latin typeface="Century Gothic" panose="020B0502020202020204" pitchFamily="34" charset="0"/>
            </a:endParaRPr>
          </a:p>
          <a:p>
            <a:pPr marL="0" indent="0" algn="just"/>
            <a:endParaRPr lang="en-US" sz="1600" dirty="0">
              <a:solidFill>
                <a:srgbClr val="000000"/>
              </a:solidFill>
              <a:latin typeface="Century Gothic" panose="020B0502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r>
              <a:rPr lang="en-US" sz="1600" dirty="0"/>
              <a:t>Topologies</a:t>
            </a:r>
            <a:br>
              <a:rPr lang="en-US" dirty="0"/>
            </a:br>
            <a:r>
              <a:rPr lang="en-US" sz="2400" dirty="0"/>
              <a:t>Point-to-Point WAN Topology</a:t>
            </a:r>
          </a:p>
        </p:txBody>
      </p:sp>
      <p:pic>
        <p:nvPicPr>
          <p:cNvPr id="4" name="Picture 3">
            <a:extLst>
              <a:ext uri="{FF2B5EF4-FFF2-40B4-BE49-F238E27FC236}">
                <a16:creationId xmlns:a16="http://schemas.microsoft.com/office/drawing/2014/main" id="{5238DFB8-7E4C-49CD-931F-4C4AC96133F5}"/>
              </a:ext>
            </a:extLst>
          </p:cNvPr>
          <p:cNvPicPr>
            <a:picLocks noChangeAspect="1"/>
          </p:cNvPicPr>
          <p:nvPr/>
        </p:nvPicPr>
        <p:blipFill>
          <a:blip r:embed="rId3"/>
          <a:stretch>
            <a:fillRect/>
          </a:stretch>
        </p:blipFill>
        <p:spPr>
          <a:xfrm>
            <a:off x="168851" y="3732212"/>
            <a:ext cx="8822127" cy="2104707"/>
          </a:xfrm>
          <a:prstGeom prst="rect">
            <a:avLst/>
          </a:prstGeom>
        </p:spPr>
      </p:pic>
    </p:spTree>
    <p:extLst>
      <p:ext uri="{BB962C8B-B14F-4D97-AF65-F5344CB8AC3E}">
        <p14:creationId xmlns:p14="http://schemas.microsoft.com/office/powerpoint/2010/main" val="305522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B8166C4A-518E-4846-A274-363AAE5FF01D}"/>
              </a:ext>
            </a:extLst>
          </p:cNvPr>
          <p:cNvSpPr txBox="1">
            <a:spLocks/>
          </p:cNvSpPr>
          <p:nvPr/>
        </p:nvSpPr>
        <p:spPr bwMode="auto">
          <a:xfrm>
            <a:off x="0" y="857251"/>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a:solidFill>
                  <a:srgbClr val="004C69"/>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Topologies</a:t>
            </a:r>
            <a:br>
              <a:rPr lang="en-US" dirty="0"/>
            </a:br>
            <a:r>
              <a:rPr lang="en-US" sz="2400" dirty="0"/>
              <a:t>Contention-Based Access – CSMA/CA</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892300"/>
            <a:ext cx="8280400" cy="3073400"/>
          </a:xfrm>
        </p:spPr>
        <p:txBody>
          <a:bodyPr/>
          <a:lstStyle/>
          <a:p>
            <a:pPr marL="0" indent="0" algn="just"/>
            <a:r>
              <a:rPr lang="en-US" sz="1800" b="1" dirty="0">
                <a:solidFill>
                  <a:srgbClr val="000000"/>
                </a:solidFill>
                <a:latin typeface="Century Gothic" panose="020B0502020202020204" pitchFamily="34" charset="0"/>
              </a:rPr>
              <a:t>CSMA/CA</a:t>
            </a:r>
          </a:p>
          <a:p>
            <a:pPr marL="415985" lvl="1" indent="-342900" algn="just">
              <a:buFont typeface="Arial" panose="020B0604020202020204" pitchFamily="34" charset="0"/>
              <a:buChar char="•"/>
            </a:pPr>
            <a:r>
              <a:rPr lang="en-US" sz="1800" dirty="0">
                <a:solidFill>
                  <a:srgbClr val="000000"/>
                </a:solidFill>
                <a:latin typeface="Century Gothic" panose="020B0502020202020204" pitchFamily="34" charset="0"/>
              </a:rPr>
              <a:t>Used by IEEE 802.11 WLANs.</a:t>
            </a:r>
          </a:p>
          <a:p>
            <a:pPr marL="415985" lvl="1" indent="-342900" algn="just">
              <a:buFont typeface="Arial" panose="020B0604020202020204" pitchFamily="34" charset="0"/>
              <a:buChar char="•"/>
            </a:pPr>
            <a:r>
              <a:rPr lang="en-US" sz="1800" dirty="0">
                <a:solidFill>
                  <a:srgbClr val="000000"/>
                </a:solidFill>
                <a:latin typeface="Century Gothic" panose="020B0502020202020204" pitchFamily="34" charset="0"/>
              </a:rPr>
              <a:t>Operates in half-duplex mode where only one device sends or receives at a time.</a:t>
            </a:r>
          </a:p>
          <a:p>
            <a:pPr marL="415985" lvl="1" indent="-342900" algn="just">
              <a:buFont typeface="Arial" panose="020B0604020202020204" pitchFamily="34" charset="0"/>
              <a:buChar char="•"/>
            </a:pPr>
            <a:r>
              <a:rPr lang="en-US" sz="1800" dirty="0">
                <a:solidFill>
                  <a:srgbClr val="000000"/>
                </a:solidFill>
                <a:latin typeface="Century Gothic" panose="020B0502020202020204" pitchFamily="34" charset="0"/>
              </a:rPr>
              <a:t>Uses a collision avoidance process to govern when a device can send and what happens if multiple devices send at the same time.</a:t>
            </a:r>
          </a:p>
          <a:p>
            <a:pPr marL="73085" lvl="1" indent="0" algn="just"/>
            <a:endParaRPr lang="en-US" sz="1800" dirty="0">
              <a:solidFill>
                <a:srgbClr val="000000"/>
              </a:solidFill>
              <a:latin typeface="Century Gothic" panose="020B0502020202020204" pitchFamily="34" charset="0"/>
            </a:endParaRPr>
          </a:p>
          <a:p>
            <a:pPr marL="0" lvl="1" indent="0" algn="just" defTabSz="457105" fontAlgn="auto">
              <a:lnSpc>
                <a:spcPct val="100000"/>
              </a:lnSpc>
              <a:spcBef>
                <a:spcPct val="20000"/>
              </a:spcBef>
              <a:spcAft>
                <a:spcPts val="0"/>
              </a:spcAft>
              <a:buClrTx/>
            </a:pPr>
            <a:r>
              <a:rPr lang="en-US" sz="1800" b="1" dirty="0">
                <a:solidFill>
                  <a:srgbClr val="000000"/>
                </a:solidFill>
                <a:latin typeface="Century Gothic" panose="020B0502020202020204" pitchFamily="34" charset="0"/>
              </a:rPr>
              <a:t>CSMA/CA collision avoidance process</a:t>
            </a:r>
            <a:r>
              <a:rPr lang="en-US" sz="1800" dirty="0">
                <a:solidFill>
                  <a:srgbClr val="000000"/>
                </a:solidFill>
                <a:latin typeface="Century Gothic" panose="020B0502020202020204" pitchFamily="34" charset="0"/>
              </a:rPr>
              <a:t>:</a:t>
            </a:r>
          </a:p>
          <a:p>
            <a:pPr marL="415985" lvl="1" indent="-342900" algn="just">
              <a:buFont typeface="Arial" panose="020B0604020202020204" pitchFamily="34" charset="0"/>
              <a:buChar char="•"/>
            </a:pPr>
            <a:r>
              <a:rPr lang="en-US" sz="1800" dirty="0">
                <a:solidFill>
                  <a:srgbClr val="000000"/>
                </a:solidFill>
                <a:latin typeface="Century Gothic" panose="020B0502020202020204" pitchFamily="34" charset="0"/>
              </a:rPr>
              <a:t>When transmitting, devices also include the time duration needed for the transmission.</a:t>
            </a:r>
          </a:p>
          <a:p>
            <a:pPr marL="415985" lvl="1" indent="-342900" algn="just">
              <a:buFont typeface="Arial" panose="020B0604020202020204" pitchFamily="34" charset="0"/>
              <a:buChar char="•"/>
            </a:pPr>
            <a:r>
              <a:rPr lang="en-US" sz="1800" dirty="0">
                <a:solidFill>
                  <a:srgbClr val="000000"/>
                </a:solidFill>
                <a:latin typeface="Century Gothic" panose="020B0502020202020204" pitchFamily="34" charset="0"/>
              </a:rPr>
              <a:t>Other devices on the shared medium receive the time duration information and know how long the medium will be unavailable.</a:t>
            </a:r>
          </a:p>
          <a:p>
            <a:pPr marL="489010" lvl="2" indent="-342900" algn="just">
              <a:buFont typeface="Arial" panose="020B0604020202020204" pitchFamily="34" charset="0"/>
              <a:buChar char="•"/>
            </a:pPr>
            <a:endParaRPr lang="en-US" sz="1800" dirty="0">
              <a:solidFill>
                <a:srgbClr val="000000"/>
              </a:solidFill>
              <a:latin typeface="Century Gothic" panose="020B0502020202020204" pitchFamily="34" charset="0"/>
            </a:endParaRPr>
          </a:p>
          <a:p>
            <a:pPr marL="0" indent="0" algn="just"/>
            <a:endParaRPr lang="en-US" sz="1800" dirty="0">
              <a:solidFill>
                <a:srgbClr val="000000"/>
              </a:solidFill>
              <a:latin typeface="Century Gothic" panose="020B0502020202020204" pitchFamily="34" charset="0"/>
            </a:endParaRPr>
          </a:p>
          <a:p>
            <a:pPr marL="489010" lvl="2" indent="-342900" algn="just">
              <a:buFont typeface="Arial" panose="020B0604020202020204" pitchFamily="34" charset="0"/>
              <a:buChar char="•"/>
            </a:pPr>
            <a:endParaRPr lang="en-US" sz="1800" dirty="0">
              <a:solidFill>
                <a:srgbClr val="000000"/>
              </a:solidFill>
              <a:latin typeface="Century Gothic" panose="020B0502020202020204" pitchFamily="34" charset="0"/>
            </a:endParaRPr>
          </a:p>
          <a:p>
            <a:pPr marL="342900" indent="-342900" algn="just">
              <a:buFont typeface="Arial" panose="020B0604020202020204" pitchFamily="34" charset="0"/>
              <a:buChar char="•"/>
            </a:pPr>
            <a:endParaRPr lang="en-US" sz="1800" dirty="0">
              <a:solidFill>
                <a:srgbClr val="000000"/>
              </a:solidFill>
              <a:latin typeface="Century Gothic" panose="020B0502020202020204" pitchFamily="34" charset="0"/>
            </a:endParaRPr>
          </a:p>
          <a:p>
            <a:pPr marL="0" indent="0" algn="just"/>
            <a:endParaRPr lang="en-US" sz="1800" dirty="0">
              <a:solidFill>
                <a:srgbClr val="000000"/>
              </a:solidFill>
              <a:latin typeface="Century Gothic" panose="020B0502020202020204" pitchFamily="34" charset="0"/>
            </a:endParaRPr>
          </a:p>
          <a:p>
            <a:pPr marL="342900" indent="-342900" algn="just">
              <a:buFont typeface="Arial" panose="020B0604020202020204" pitchFamily="34" charset="0"/>
              <a:buChar char="•"/>
            </a:pPr>
            <a:endParaRPr lang="en-US" sz="1800" dirty="0">
              <a:solidFill>
                <a:srgbClr val="000000"/>
              </a:solidFill>
              <a:latin typeface="Century Gothic" panose="020B0502020202020204" pitchFamily="34" charset="0"/>
            </a:endParaRPr>
          </a:p>
        </p:txBody>
      </p:sp>
    </p:spTree>
    <p:extLst>
      <p:ext uri="{BB962C8B-B14F-4D97-AF65-F5344CB8AC3E}">
        <p14:creationId xmlns:p14="http://schemas.microsoft.com/office/powerpoint/2010/main" val="113059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138441" y="1683516"/>
            <a:ext cx="4047061" cy="3613533"/>
          </a:xfrm>
        </p:spPr>
        <p:txBody>
          <a:bodyPr/>
          <a:lstStyle/>
          <a:p>
            <a:pPr marL="0" indent="0" algn="just"/>
            <a:r>
              <a:rPr lang="en-US" sz="1800" dirty="0">
                <a:solidFill>
                  <a:srgbClr val="000000"/>
                </a:solidFill>
                <a:latin typeface="Century Gothic" panose="020B0502020202020204" pitchFamily="34" charset="0"/>
              </a:rPr>
              <a:t>End devices on LANs are typically interconnected using a star or extended star topology. Star and extended star topologies are easy to install, very scalable and easy to troubleshoot.</a:t>
            </a:r>
          </a:p>
          <a:p>
            <a:pPr marL="0" indent="0" algn="just"/>
            <a:endParaRPr lang="en-US" sz="1800" dirty="0">
              <a:solidFill>
                <a:srgbClr val="000000"/>
              </a:solidFill>
              <a:latin typeface="Century Gothic" panose="020B0502020202020204" pitchFamily="34" charset="0"/>
            </a:endParaRPr>
          </a:p>
          <a:p>
            <a:pPr marL="0" indent="0" algn="just"/>
            <a:r>
              <a:rPr lang="en-US" sz="1800" dirty="0">
                <a:solidFill>
                  <a:srgbClr val="000000"/>
                </a:solidFill>
                <a:latin typeface="Century Gothic" panose="020B0502020202020204" pitchFamily="34" charset="0"/>
              </a:rPr>
              <a:t>Early Ethernet and Legacy Token Ring technologies provide two additional topologies:</a:t>
            </a:r>
          </a:p>
          <a:p>
            <a:pPr marL="415985" lvl="1" indent="-342900" algn="just">
              <a:buFont typeface="Arial" panose="020B0604020202020204" pitchFamily="34" charset="0"/>
              <a:buChar char="•"/>
            </a:pPr>
            <a:r>
              <a:rPr lang="en-US" sz="1800" b="1" dirty="0">
                <a:solidFill>
                  <a:srgbClr val="000000"/>
                </a:solidFill>
                <a:latin typeface="Century Gothic" panose="020B0502020202020204" pitchFamily="34" charset="0"/>
              </a:rPr>
              <a:t>Bus</a:t>
            </a:r>
            <a:r>
              <a:rPr lang="en-US" sz="1800" dirty="0">
                <a:solidFill>
                  <a:srgbClr val="000000"/>
                </a:solidFill>
                <a:latin typeface="Century Gothic" panose="020B0502020202020204" pitchFamily="34" charset="0"/>
              </a:rPr>
              <a:t> – All end systems chained together and terminated on each end.</a:t>
            </a:r>
          </a:p>
          <a:p>
            <a:pPr marL="415985" lvl="1" indent="-342900" algn="just">
              <a:buFont typeface="Arial" panose="020B0604020202020204" pitchFamily="34" charset="0"/>
              <a:buChar char="•"/>
            </a:pPr>
            <a:r>
              <a:rPr lang="en-US" sz="1800" b="1" dirty="0">
                <a:solidFill>
                  <a:srgbClr val="000000"/>
                </a:solidFill>
                <a:latin typeface="Century Gothic" panose="020B0502020202020204" pitchFamily="34" charset="0"/>
              </a:rPr>
              <a:t>Ring </a:t>
            </a:r>
            <a:r>
              <a:rPr lang="en-US" sz="1800" dirty="0">
                <a:solidFill>
                  <a:srgbClr val="000000"/>
                </a:solidFill>
                <a:latin typeface="Century Gothic" panose="020B0502020202020204" pitchFamily="34" charset="0"/>
              </a:rPr>
              <a:t>– Each end system is connected to its respective neighbors to form a ring.</a:t>
            </a:r>
          </a:p>
          <a:p>
            <a:pPr marL="342900" indent="-342900" algn="l">
              <a:buFont typeface="Arial" panose="020B0604020202020204" pitchFamily="34" charset="0"/>
              <a:buChar char="•"/>
            </a:pPr>
            <a:endParaRPr lang="en-US" sz="1800" dirty="0">
              <a:solidFill>
                <a:srgbClr val="000000"/>
              </a:solidFill>
              <a:latin typeface="Century Gothic" panose="020B0502020202020204" pitchFamily="34" charset="0"/>
            </a:endParaRPr>
          </a:p>
          <a:p>
            <a:pPr marL="489010" lvl="2" indent="-342900">
              <a:buFont typeface="Arial" panose="020B0604020202020204" pitchFamily="34" charset="0"/>
              <a:buChar char="•"/>
            </a:pPr>
            <a:endParaRPr lang="en-US" sz="1800" dirty="0">
              <a:solidFill>
                <a:srgbClr val="000000"/>
              </a:solidFill>
              <a:latin typeface="Century Gothic" panose="020B0502020202020204" pitchFamily="34" charset="0"/>
            </a:endParaRPr>
          </a:p>
          <a:p>
            <a:pPr marL="342900" indent="-342900" algn="l">
              <a:buFont typeface="Arial" panose="020B0604020202020204" pitchFamily="34" charset="0"/>
              <a:buChar char="•"/>
            </a:pPr>
            <a:endParaRPr lang="en-US" sz="1800" dirty="0">
              <a:solidFill>
                <a:srgbClr val="000000"/>
              </a:solidFill>
              <a:latin typeface="Century Gothic" panose="020B0502020202020204" pitchFamily="34" charset="0"/>
            </a:endParaRPr>
          </a:p>
          <a:p>
            <a:pPr marL="0" indent="0" algn="l"/>
            <a:endParaRPr lang="en-US" sz="1800" dirty="0">
              <a:solidFill>
                <a:srgbClr val="000000"/>
              </a:solidFill>
              <a:latin typeface="Century Gothic" panose="020B0502020202020204" pitchFamily="34" charset="0"/>
            </a:endParaRPr>
          </a:p>
          <a:p>
            <a:pPr marL="342900" indent="-342900" algn="l">
              <a:buFont typeface="Arial" panose="020B0604020202020204" pitchFamily="34" charset="0"/>
              <a:buChar char="•"/>
            </a:pPr>
            <a:endParaRPr lang="en-US" sz="1800" dirty="0">
              <a:solidFill>
                <a:srgbClr val="000000"/>
              </a:solidFill>
              <a:latin typeface="Century Gothic" panose="020B0502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r>
              <a:rPr lang="en-US" sz="1600" dirty="0"/>
              <a:t>Topologies</a:t>
            </a:r>
            <a:br>
              <a:rPr lang="en-US" dirty="0"/>
            </a:br>
            <a:r>
              <a:rPr lang="en-US" sz="2400" dirty="0"/>
              <a:t>LAN Topologies</a:t>
            </a:r>
          </a:p>
        </p:txBody>
      </p:sp>
      <p:pic>
        <p:nvPicPr>
          <p:cNvPr id="4" name="Content Placeholder 3">
            <a:extLst>
              <a:ext uri="{FF2B5EF4-FFF2-40B4-BE49-F238E27FC236}">
                <a16:creationId xmlns:a16="http://schemas.microsoft.com/office/drawing/2014/main" id="{FF75D65E-B72F-4095-958C-B321F7C577A5}"/>
              </a:ext>
            </a:extLst>
          </p:cNvPr>
          <p:cNvPicPr>
            <a:picLocks noGrp="1" noChangeAspect="1"/>
          </p:cNvPicPr>
          <p:nvPr/>
        </p:nvPicPr>
        <p:blipFill>
          <a:blip r:embed="rId3"/>
          <a:stretch>
            <a:fillRect/>
          </a:stretch>
        </p:blipFill>
        <p:spPr>
          <a:xfrm>
            <a:off x="4185502" y="1515069"/>
            <a:ext cx="4820059" cy="378198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D86FBAD-585E-F274-15C6-3769F52CE638}"/>
                  </a:ext>
                </a:extLst>
              </p14:cNvPr>
              <p14:cNvContentPartPr/>
              <p14:nvPr/>
            </p14:nvContentPartPr>
            <p14:xfrm>
              <a:off x="5782320" y="3159360"/>
              <a:ext cx="2981520" cy="327960"/>
            </p14:xfrm>
          </p:contentPart>
        </mc:Choice>
        <mc:Fallback xmlns="">
          <p:pic>
            <p:nvPicPr>
              <p:cNvPr id="2" name="Ink 1">
                <a:extLst>
                  <a:ext uri="{FF2B5EF4-FFF2-40B4-BE49-F238E27FC236}">
                    <a16:creationId xmlns:a16="http://schemas.microsoft.com/office/drawing/2014/main" id="{AD86FBAD-585E-F274-15C6-3769F52CE638}"/>
                  </a:ext>
                </a:extLst>
              </p:cNvPr>
              <p:cNvPicPr/>
              <p:nvPr/>
            </p:nvPicPr>
            <p:blipFill>
              <a:blip r:embed="rId5"/>
              <a:stretch>
                <a:fillRect/>
              </a:stretch>
            </p:blipFill>
            <p:spPr>
              <a:xfrm>
                <a:off x="5772960" y="3150000"/>
                <a:ext cx="3000240" cy="346680"/>
              </a:xfrm>
              <a:prstGeom prst="rect">
                <a:avLst/>
              </a:prstGeom>
            </p:spPr>
          </p:pic>
        </mc:Fallback>
      </mc:AlternateContent>
    </p:spTree>
    <p:extLst>
      <p:ext uri="{BB962C8B-B14F-4D97-AF65-F5344CB8AC3E}">
        <p14:creationId xmlns:p14="http://schemas.microsoft.com/office/powerpoint/2010/main" val="259728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B8166C4A-518E-4846-A274-363AAE5FF01D}"/>
              </a:ext>
            </a:extLst>
          </p:cNvPr>
          <p:cNvSpPr txBox="1">
            <a:spLocks/>
          </p:cNvSpPr>
          <p:nvPr/>
        </p:nvSpPr>
        <p:spPr bwMode="auto">
          <a:xfrm>
            <a:off x="0" y="857251"/>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a:solidFill>
                  <a:srgbClr val="004C69"/>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Topologies</a:t>
            </a:r>
            <a:br>
              <a:rPr lang="en-US" dirty="0"/>
            </a:br>
            <a:r>
              <a:rPr lang="en-US" sz="2400" dirty="0"/>
              <a:t>Half and Full Duplex Communication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892300"/>
            <a:ext cx="8280400" cy="3073400"/>
          </a:xfrm>
        </p:spPr>
        <p:txBody>
          <a:bodyPr/>
          <a:lstStyle/>
          <a:p>
            <a:pPr marL="0" indent="0" algn="just"/>
            <a:r>
              <a:rPr lang="en-US" b="1" dirty="0">
                <a:solidFill>
                  <a:srgbClr val="000000"/>
                </a:solidFill>
                <a:latin typeface="Century Gothic" panose="020B0502020202020204" pitchFamily="34" charset="0"/>
              </a:rPr>
              <a:t>Half-duplex communication</a:t>
            </a:r>
          </a:p>
          <a:p>
            <a:pPr marL="415985" lvl="1" indent="-342900" algn="just">
              <a:buFont typeface="Arial" panose="020B0604020202020204" pitchFamily="34" charset="0"/>
              <a:buChar char="•"/>
            </a:pPr>
            <a:r>
              <a:rPr lang="en-US" dirty="0">
                <a:solidFill>
                  <a:srgbClr val="000000"/>
                </a:solidFill>
                <a:latin typeface="Century Gothic" panose="020B0502020202020204" pitchFamily="34" charset="0"/>
              </a:rPr>
              <a:t>Only allows one device to send or receive at a time on a shared medium.</a:t>
            </a:r>
          </a:p>
          <a:p>
            <a:pPr marL="415985" lvl="1" indent="-342900" algn="just">
              <a:buFont typeface="Arial" panose="020B0604020202020204" pitchFamily="34" charset="0"/>
              <a:buChar char="•"/>
            </a:pPr>
            <a:r>
              <a:rPr lang="en-US" dirty="0">
                <a:solidFill>
                  <a:srgbClr val="000000"/>
                </a:solidFill>
                <a:latin typeface="Century Gothic" panose="020B0502020202020204" pitchFamily="34" charset="0"/>
              </a:rPr>
              <a:t>Used on </a:t>
            </a:r>
            <a:r>
              <a:rPr lang="en-US" dirty="0">
                <a:solidFill>
                  <a:srgbClr val="000000"/>
                </a:solidFill>
                <a:highlight>
                  <a:srgbClr val="FFFF00"/>
                </a:highlight>
                <a:latin typeface="Century Gothic" panose="020B0502020202020204" pitchFamily="34" charset="0"/>
              </a:rPr>
              <a:t>WLANs</a:t>
            </a:r>
            <a:r>
              <a:rPr lang="en-US" dirty="0">
                <a:solidFill>
                  <a:srgbClr val="000000"/>
                </a:solidFill>
                <a:latin typeface="Century Gothic" panose="020B0502020202020204" pitchFamily="34" charset="0"/>
              </a:rPr>
              <a:t> and </a:t>
            </a:r>
            <a:r>
              <a:rPr lang="en-US" dirty="0">
                <a:solidFill>
                  <a:srgbClr val="000000"/>
                </a:solidFill>
                <a:highlight>
                  <a:srgbClr val="FFFF00"/>
                </a:highlight>
                <a:latin typeface="Century Gothic" panose="020B0502020202020204" pitchFamily="34" charset="0"/>
              </a:rPr>
              <a:t>legacy bus topologies with </a:t>
            </a:r>
            <a:r>
              <a:rPr lang="en-US" dirty="0">
                <a:solidFill>
                  <a:srgbClr val="000000"/>
                </a:solidFill>
                <a:latin typeface="Century Gothic" panose="020B0502020202020204" pitchFamily="34" charset="0"/>
              </a:rPr>
              <a:t>Ethernet hubs.</a:t>
            </a:r>
          </a:p>
          <a:p>
            <a:pPr marL="0" indent="0" algn="just"/>
            <a:endParaRPr lang="en-US" b="1" dirty="0">
              <a:solidFill>
                <a:srgbClr val="000000"/>
              </a:solidFill>
              <a:latin typeface="Century Gothic" panose="020B0502020202020204" pitchFamily="34" charset="0"/>
            </a:endParaRPr>
          </a:p>
          <a:p>
            <a:pPr marL="0" indent="0" algn="just"/>
            <a:r>
              <a:rPr lang="en-US" b="1" dirty="0">
                <a:solidFill>
                  <a:srgbClr val="000000"/>
                </a:solidFill>
                <a:latin typeface="Century Gothic" panose="020B0502020202020204" pitchFamily="34" charset="0"/>
              </a:rPr>
              <a:t>Full-duplex communication</a:t>
            </a:r>
          </a:p>
          <a:p>
            <a:pPr marL="415985" lvl="1" indent="-342900" algn="just">
              <a:buFont typeface="Arial" panose="020B0604020202020204" pitchFamily="34" charset="0"/>
              <a:buChar char="•"/>
            </a:pPr>
            <a:r>
              <a:rPr lang="en-US" dirty="0">
                <a:solidFill>
                  <a:srgbClr val="000000"/>
                </a:solidFill>
                <a:latin typeface="Century Gothic" panose="020B0502020202020204" pitchFamily="34" charset="0"/>
              </a:rPr>
              <a:t>Allows both devices to simultaneously transmit and receive on a shared medium.</a:t>
            </a:r>
          </a:p>
          <a:p>
            <a:pPr marL="415985" lvl="1" indent="-342900" algn="just">
              <a:buFont typeface="Arial" panose="020B0604020202020204" pitchFamily="34" charset="0"/>
              <a:buChar char="•"/>
            </a:pPr>
            <a:r>
              <a:rPr lang="en-US" dirty="0">
                <a:solidFill>
                  <a:srgbClr val="000000"/>
                </a:solidFill>
                <a:highlight>
                  <a:srgbClr val="FFFF00"/>
                </a:highlight>
                <a:latin typeface="Century Gothic" panose="020B0502020202020204" pitchFamily="34" charset="0"/>
              </a:rPr>
              <a:t>Ethernet switches operate in full-duplex mode</a:t>
            </a:r>
            <a:r>
              <a:rPr lang="en-US" dirty="0">
                <a:solidFill>
                  <a:srgbClr val="000000"/>
                </a:solidFill>
                <a:latin typeface="Century Gothic" panose="020B0502020202020204" pitchFamily="34" charset="0"/>
              </a:rPr>
              <a:t>.</a:t>
            </a:r>
          </a:p>
          <a:p>
            <a:pPr marL="342900" indent="-342900" algn="just">
              <a:buFont typeface="Arial" panose="020B0604020202020204" pitchFamily="34" charset="0"/>
              <a:buChar char="•"/>
            </a:pPr>
            <a:endParaRPr lang="en-US" dirty="0">
              <a:solidFill>
                <a:srgbClr val="000000"/>
              </a:solidFill>
              <a:latin typeface="Century Gothic" panose="020B0502020202020204" pitchFamily="34" charset="0"/>
            </a:endParaRPr>
          </a:p>
          <a:p>
            <a:pPr marL="489010" lvl="2" indent="-342900" algn="just">
              <a:buFont typeface="Arial" panose="020B0604020202020204" pitchFamily="34" charset="0"/>
              <a:buChar char="•"/>
            </a:pPr>
            <a:endParaRPr lang="en-US" dirty="0">
              <a:solidFill>
                <a:srgbClr val="000000"/>
              </a:solidFill>
              <a:latin typeface="Century Gothic" panose="020B0502020202020204" pitchFamily="34" charset="0"/>
            </a:endParaRPr>
          </a:p>
          <a:p>
            <a:pPr marL="342900" indent="-342900" algn="just">
              <a:buFont typeface="Arial" panose="020B0604020202020204" pitchFamily="34" charset="0"/>
              <a:buChar char="•"/>
            </a:pPr>
            <a:endParaRPr lang="en-US" dirty="0">
              <a:solidFill>
                <a:srgbClr val="000000"/>
              </a:solidFill>
              <a:latin typeface="Century Gothic" panose="020B0502020202020204" pitchFamily="34" charset="0"/>
            </a:endParaRPr>
          </a:p>
          <a:p>
            <a:pPr marL="0" indent="0" algn="just"/>
            <a:endParaRPr lang="en-US" dirty="0">
              <a:solidFill>
                <a:srgbClr val="000000"/>
              </a:solidFill>
              <a:latin typeface="Century Gothic" panose="020B0502020202020204" pitchFamily="34" charset="0"/>
            </a:endParaRPr>
          </a:p>
          <a:p>
            <a:pPr marL="342900" indent="-342900" algn="just">
              <a:buFont typeface="Arial" panose="020B0604020202020204" pitchFamily="34" charset="0"/>
              <a:buChar char="•"/>
            </a:pPr>
            <a:endParaRPr lang="en-US" dirty="0">
              <a:solidFill>
                <a:srgbClr val="000000"/>
              </a:solidFill>
              <a:latin typeface="Century Gothic" panose="020B0502020202020204" pitchFamily="34" charset="0"/>
            </a:endParaRPr>
          </a:p>
        </p:txBody>
      </p:sp>
    </p:spTree>
    <p:extLst>
      <p:ext uri="{BB962C8B-B14F-4D97-AF65-F5344CB8AC3E}">
        <p14:creationId xmlns:p14="http://schemas.microsoft.com/office/powerpoint/2010/main" val="145124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B8166C4A-518E-4846-A274-363AAE5FF01D}"/>
              </a:ext>
            </a:extLst>
          </p:cNvPr>
          <p:cNvSpPr txBox="1">
            <a:spLocks/>
          </p:cNvSpPr>
          <p:nvPr/>
        </p:nvSpPr>
        <p:spPr bwMode="auto">
          <a:xfrm>
            <a:off x="0" y="857251"/>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a:solidFill>
                  <a:srgbClr val="004C69"/>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Topologies</a:t>
            </a:r>
            <a:br>
              <a:rPr lang="en-US" dirty="0"/>
            </a:br>
            <a:r>
              <a:rPr lang="en-US" sz="2400" dirty="0"/>
              <a:t>Access Control Methods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892300"/>
            <a:ext cx="8280400" cy="3073400"/>
          </a:xfrm>
        </p:spPr>
        <p:txBody>
          <a:bodyPr/>
          <a:lstStyle/>
          <a:p>
            <a:pPr marL="0" indent="0" algn="l"/>
            <a:r>
              <a:rPr lang="en-US" sz="1800" b="1" dirty="0">
                <a:solidFill>
                  <a:srgbClr val="000000"/>
                </a:solidFill>
                <a:latin typeface="Century Gothic" panose="020B0502020202020204" pitchFamily="34" charset="0"/>
              </a:rPr>
              <a:t>Contention-based access</a:t>
            </a:r>
          </a:p>
          <a:p>
            <a:pPr marL="73085" lvl="1" indent="0"/>
            <a:r>
              <a:rPr lang="en-US" sz="1800" dirty="0">
                <a:solidFill>
                  <a:srgbClr val="000000"/>
                </a:solidFill>
                <a:latin typeface="Century Gothic" panose="020B0502020202020204" pitchFamily="34" charset="0"/>
              </a:rPr>
              <a:t>All nodes operating in half-duplex, competing for use of the medium. Examples are:</a:t>
            </a:r>
          </a:p>
          <a:p>
            <a:pPr marL="489010" lvl="2" indent="-342900">
              <a:buFont typeface="Arial" panose="020B0604020202020204" pitchFamily="34" charset="0"/>
              <a:buChar char="•"/>
            </a:pPr>
            <a:r>
              <a:rPr lang="en-US" sz="1800" dirty="0">
                <a:solidFill>
                  <a:srgbClr val="000000"/>
                </a:solidFill>
                <a:latin typeface="Century Gothic" panose="020B0502020202020204" pitchFamily="34" charset="0"/>
              </a:rPr>
              <a:t>Carrier sense multiple access with collision detection (CSMA/CD) as used on legacy bus-topology Ethernet.</a:t>
            </a:r>
          </a:p>
          <a:p>
            <a:pPr marL="489010" lvl="2" indent="-342900">
              <a:buFont typeface="Arial" panose="020B0604020202020204" pitchFamily="34" charset="0"/>
              <a:buChar char="•"/>
            </a:pPr>
            <a:r>
              <a:rPr lang="en-US" sz="1800" dirty="0">
                <a:solidFill>
                  <a:srgbClr val="000000"/>
                </a:solidFill>
                <a:latin typeface="Century Gothic" panose="020B0502020202020204" pitchFamily="34" charset="0"/>
              </a:rPr>
              <a:t>Carrier sense multiple access with collision avoidance (CSMA/CA) as used on Wireless LANs.</a:t>
            </a:r>
          </a:p>
          <a:p>
            <a:pPr marL="146110" lvl="2"/>
            <a:endParaRPr lang="en-US" sz="1800" dirty="0">
              <a:solidFill>
                <a:srgbClr val="000000"/>
              </a:solidFill>
              <a:latin typeface="Century Gothic" panose="020B0502020202020204" pitchFamily="34" charset="0"/>
            </a:endParaRPr>
          </a:p>
          <a:p>
            <a:pPr marL="0" indent="0" algn="l"/>
            <a:r>
              <a:rPr lang="en-US" sz="1800" b="1" dirty="0">
                <a:solidFill>
                  <a:srgbClr val="000000"/>
                </a:solidFill>
                <a:latin typeface="Century Gothic" panose="020B0502020202020204" pitchFamily="34" charset="0"/>
              </a:rPr>
              <a:t>Controlled access</a:t>
            </a:r>
          </a:p>
          <a:p>
            <a:pPr marL="415985" lvl="1" indent="-342900">
              <a:buFont typeface="Arial" panose="020B0604020202020204" pitchFamily="34" charset="0"/>
              <a:buChar char="•"/>
            </a:pPr>
            <a:r>
              <a:rPr lang="en-US" sz="1800" dirty="0">
                <a:solidFill>
                  <a:srgbClr val="000000"/>
                </a:solidFill>
                <a:latin typeface="Century Gothic" panose="020B0502020202020204" pitchFamily="34" charset="0"/>
              </a:rPr>
              <a:t>Deterministic access where each node has its own time on the medium.</a:t>
            </a:r>
          </a:p>
          <a:p>
            <a:pPr marL="415985" lvl="1" indent="-342900">
              <a:buFont typeface="Arial" panose="020B0604020202020204" pitchFamily="34" charset="0"/>
              <a:buChar char="•"/>
            </a:pPr>
            <a:r>
              <a:rPr lang="en-US" sz="1800" dirty="0">
                <a:solidFill>
                  <a:srgbClr val="000000"/>
                </a:solidFill>
                <a:latin typeface="Century Gothic" panose="020B0502020202020204" pitchFamily="34" charset="0"/>
              </a:rPr>
              <a:t>Used on legacy networks such as Token Ring and ARCNET.</a:t>
            </a:r>
          </a:p>
          <a:p>
            <a:pPr marL="342900" indent="-342900" algn="l">
              <a:buFont typeface="Arial" panose="020B0604020202020204" pitchFamily="34" charset="0"/>
              <a:buChar char="•"/>
            </a:pPr>
            <a:endParaRPr lang="en-US" sz="1800" dirty="0">
              <a:solidFill>
                <a:srgbClr val="000000"/>
              </a:solidFill>
              <a:latin typeface="Century Gothic" panose="020B0502020202020204" pitchFamily="34" charset="0"/>
            </a:endParaRPr>
          </a:p>
          <a:p>
            <a:pPr marL="489010" lvl="2" indent="-342900">
              <a:buFont typeface="Arial" panose="020B0604020202020204" pitchFamily="34" charset="0"/>
              <a:buChar char="•"/>
            </a:pPr>
            <a:endParaRPr lang="en-US" sz="1800" dirty="0">
              <a:solidFill>
                <a:srgbClr val="000000"/>
              </a:solidFill>
              <a:latin typeface="Century Gothic" panose="020B0502020202020204" pitchFamily="34" charset="0"/>
            </a:endParaRPr>
          </a:p>
          <a:p>
            <a:pPr marL="342900" indent="-342900" algn="l">
              <a:buFont typeface="Arial" panose="020B0604020202020204" pitchFamily="34" charset="0"/>
              <a:buChar char="•"/>
            </a:pPr>
            <a:endParaRPr lang="en-US" sz="1800" dirty="0">
              <a:solidFill>
                <a:srgbClr val="000000"/>
              </a:solidFill>
              <a:latin typeface="Century Gothic" panose="020B0502020202020204" pitchFamily="34" charset="0"/>
            </a:endParaRPr>
          </a:p>
          <a:p>
            <a:pPr marL="0" indent="0" algn="l"/>
            <a:endParaRPr lang="en-US" sz="1800" dirty="0">
              <a:solidFill>
                <a:srgbClr val="000000"/>
              </a:solidFill>
              <a:latin typeface="Century Gothic" panose="020B0502020202020204" pitchFamily="34" charset="0"/>
            </a:endParaRPr>
          </a:p>
          <a:p>
            <a:pPr marL="342900" indent="-342900" algn="l">
              <a:buFont typeface="Arial" panose="020B0604020202020204" pitchFamily="34" charset="0"/>
              <a:buChar char="•"/>
            </a:pPr>
            <a:endParaRPr lang="en-US" sz="1800" dirty="0">
              <a:solidFill>
                <a:srgbClr val="000000"/>
              </a:solidFill>
              <a:latin typeface="Century Gothic" panose="020B0502020202020204" pitchFamily="34" charset="0"/>
            </a:endParaRPr>
          </a:p>
        </p:txBody>
      </p:sp>
    </p:spTree>
    <p:extLst>
      <p:ext uri="{BB962C8B-B14F-4D97-AF65-F5344CB8AC3E}">
        <p14:creationId xmlns:p14="http://schemas.microsoft.com/office/powerpoint/2010/main" val="237293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Grp="1" noChangeArrowheads="1"/>
          </p:cNvSpPr>
          <p:nvPr>
            <p:ph type="title"/>
          </p:nvPr>
        </p:nvSpPr>
        <p:spPr bwMode="auto">
          <a:xfrm>
            <a:off x="1516782" y="850682"/>
            <a:ext cx="69717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latin typeface="Century Gothic" panose="020B0502020202020204" pitchFamily="34" charset="0"/>
                <a:ea typeface="新細明體" pitchFamily="18" charset="-120"/>
              </a:rPr>
              <a:t>Topic &amp; Structure of The Lesson</a:t>
            </a:r>
            <a:endParaRPr lang="en-US" altLang="zh-TW" u="sng" dirty="0">
              <a:latin typeface="Century Gothic" panose="020B0502020202020204" pitchFamily="34" charset="0"/>
              <a:ea typeface="新細明體" pitchFamily="18" charset="-120"/>
            </a:endParaRPr>
          </a:p>
        </p:txBody>
      </p:sp>
      <p:graphicFrame>
        <p:nvGraphicFramePr>
          <p:cNvPr id="5" name="Table 4">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2096002127"/>
              </p:ext>
            </p:extLst>
          </p:nvPr>
        </p:nvGraphicFramePr>
        <p:xfrm>
          <a:off x="457675" y="2152014"/>
          <a:ext cx="8290084" cy="2331199"/>
        </p:xfrm>
        <a:graphic>
          <a:graphicData uri="http://schemas.openxmlformats.org/drawingml/2006/table">
            <a:tbl>
              <a:tblPr firstRow="1" firstCol="1" bandRow="1">
                <a:tableStyleId>{17292A2E-F333-43FB-9621-5CBBE7FDCDCB}</a:tableStyleId>
              </a:tblPr>
              <a:tblGrid>
                <a:gridCol w="3474245">
                  <a:extLst>
                    <a:ext uri="{9D8B030D-6E8A-4147-A177-3AD203B41FA5}">
                      <a16:colId xmlns:a16="http://schemas.microsoft.com/office/drawing/2014/main" val="1523797708"/>
                    </a:ext>
                  </a:extLst>
                </a:gridCol>
                <a:gridCol w="4815839">
                  <a:extLst>
                    <a:ext uri="{9D8B030D-6E8A-4147-A177-3AD203B41FA5}">
                      <a16:colId xmlns:a16="http://schemas.microsoft.com/office/drawing/2014/main" val="2750207184"/>
                    </a:ext>
                  </a:extLst>
                </a:gridCol>
              </a:tblGrid>
              <a:tr h="293684">
                <a:tc>
                  <a:txBody>
                    <a:bodyPr/>
                    <a:lstStyle/>
                    <a:p>
                      <a:pPr marL="0" marR="0">
                        <a:lnSpc>
                          <a:spcPct val="107000"/>
                        </a:lnSpc>
                        <a:spcBef>
                          <a:spcPts val="0"/>
                        </a:spcBef>
                        <a:spcAft>
                          <a:spcPts val="0"/>
                        </a:spcAft>
                      </a:pPr>
                      <a:r>
                        <a:rPr lang="en-US" sz="1800" dirty="0">
                          <a:effectLst/>
                        </a:rPr>
                        <a:t>Topic Title</a:t>
                      </a:r>
                      <a:endParaRPr lang="en-US" sz="16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Topic Objective</a:t>
                      </a:r>
                      <a:endParaRPr lang="en-US" sz="16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783639">
                <a:tc>
                  <a:txBody>
                    <a:bodyPr/>
                    <a:lstStyle/>
                    <a:p>
                      <a:pPr marL="0" marR="0">
                        <a:lnSpc>
                          <a:spcPct val="107000"/>
                        </a:lnSpc>
                        <a:spcBef>
                          <a:spcPts val="0"/>
                        </a:spcBef>
                        <a:spcAft>
                          <a:spcPts val="0"/>
                        </a:spcAft>
                      </a:pPr>
                      <a:r>
                        <a:rPr lang="en-US" sz="1800" dirty="0">
                          <a:effectLst/>
                        </a:rPr>
                        <a:t>Purpose of the Data Link Layer</a:t>
                      </a:r>
                      <a:endParaRPr lang="en-US" sz="16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kern="1200" dirty="0">
                          <a:effectLst/>
                        </a:rPr>
                        <a:t>Describe the purpose and function of the data link layer in preparing communication for transmission on specific media.</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6858405"/>
                  </a:ext>
                </a:extLst>
              </a:tr>
              <a:tr h="512112">
                <a:tc>
                  <a:txBody>
                    <a:bodyPr/>
                    <a:lstStyle/>
                    <a:p>
                      <a:pPr marL="0" marR="0">
                        <a:lnSpc>
                          <a:spcPct val="107000"/>
                        </a:lnSpc>
                        <a:spcBef>
                          <a:spcPts val="0"/>
                        </a:spcBef>
                        <a:spcAft>
                          <a:spcPts val="0"/>
                        </a:spcAft>
                      </a:pPr>
                      <a:r>
                        <a:rPr lang="en-US" sz="1800" dirty="0">
                          <a:effectLst/>
                        </a:rPr>
                        <a:t>Topologies</a:t>
                      </a:r>
                      <a:endParaRPr lang="en-US" sz="16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kern="1200" dirty="0">
                          <a:effectLst/>
                        </a:rPr>
                        <a:t>Compare the characteristics of media access control methods on WAN and LAN topologies.</a:t>
                      </a:r>
                      <a:endParaRPr lang="en-US" sz="18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5904258"/>
                  </a:ext>
                </a:extLst>
              </a:tr>
              <a:tr h="602922">
                <a:tc>
                  <a:txBody>
                    <a:bodyPr/>
                    <a:lstStyle/>
                    <a:p>
                      <a:pPr marL="0" marR="0">
                        <a:lnSpc>
                          <a:spcPct val="107000"/>
                        </a:lnSpc>
                        <a:spcBef>
                          <a:spcPts val="0"/>
                        </a:spcBef>
                        <a:spcAft>
                          <a:spcPts val="0"/>
                        </a:spcAft>
                      </a:pPr>
                      <a:r>
                        <a:rPr lang="en-US" sz="1800" dirty="0">
                          <a:effectLst/>
                        </a:rPr>
                        <a:t>Data Link Frame</a:t>
                      </a:r>
                      <a:endParaRPr lang="en-US" sz="16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Describe the characteristics and functions of the data link frame.</a:t>
                      </a:r>
                      <a:endParaRPr lang="en-US" sz="18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737215"/>
                  </a:ext>
                </a:extLst>
              </a:tr>
            </a:tbl>
          </a:graphicData>
        </a:graphic>
      </p:graphicFrame>
    </p:spTree>
    <p:extLst>
      <p:ext uri="{BB962C8B-B14F-4D97-AF65-F5344CB8AC3E}">
        <p14:creationId xmlns:p14="http://schemas.microsoft.com/office/powerpoint/2010/main" val="1731388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B8166C4A-518E-4846-A274-363AAE5FF01D}"/>
              </a:ext>
            </a:extLst>
          </p:cNvPr>
          <p:cNvSpPr txBox="1">
            <a:spLocks/>
          </p:cNvSpPr>
          <p:nvPr/>
        </p:nvSpPr>
        <p:spPr bwMode="auto">
          <a:xfrm>
            <a:off x="0" y="857251"/>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a:solidFill>
                  <a:srgbClr val="004C69"/>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Topologies</a:t>
            </a:r>
            <a:br>
              <a:rPr lang="en-US" dirty="0"/>
            </a:br>
            <a:r>
              <a:rPr lang="en-US" sz="2400" dirty="0"/>
              <a:t>Contention-Based Access – CSMA/CD</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892300"/>
            <a:ext cx="8280400" cy="3393731"/>
          </a:xfrm>
        </p:spPr>
        <p:txBody>
          <a:bodyPr/>
          <a:lstStyle/>
          <a:p>
            <a:pPr marL="0" indent="0" algn="just"/>
            <a:r>
              <a:rPr lang="en-US" sz="1800" b="1" dirty="0">
                <a:solidFill>
                  <a:srgbClr val="000000"/>
                </a:solidFill>
                <a:latin typeface="Century Gothic" panose="020B0502020202020204" pitchFamily="34" charset="0"/>
              </a:rPr>
              <a:t>CSMA/CD</a:t>
            </a:r>
          </a:p>
          <a:p>
            <a:pPr marL="415985" lvl="1" indent="-342900" algn="just">
              <a:buFont typeface="Arial" panose="020B0604020202020204" pitchFamily="34" charset="0"/>
              <a:buChar char="•"/>
            </a:pPr>
            <a:r>
              <a:rPr lang="en-US" sz="1800" dirty="0">
                <a:solidFill>
                  <a:srgbClr val="000000"/>
                </a:solidFill>
                <a:latin typeface="Century Gothic" panose="020B0502020202020204" pitchFamily="34" charset="0"/>
              </a:rPr>
              <a:t>Used by legacy Ethernet LANs.</a:t>
            </a:r>
          </a:p>
          <a:p>
            <a:pPr marL="415985" lvl="1" indent="-342900" algn="just">
              <a:buFont typeface="Arial" panose="020B0604020202020204" pitchFamily="34" charset="0"/>
              <a:buChar char="•"/>
            </a:pPr>
            <a:r>
              <a:rPr lang="en-US" sz="1800" dirty="0">
                <a:solidFill>
                  <a:srgbClr val="000000"/>
                </a:solidFill>
                <a:latin typeface="Century Gothic" panose="020B0502020202020204" pitchFamily="34" charset="0"/>
              </a:rPr>
              <a:t>Operates in half-duplex mode where only one device sends or receives at a time.</a:t>
            </a:r>
          </a:p>
          <a:p>
            <a:pPr marL="415985" lvl="1" indent="-342900" algn="just">
              <a:buFont typeface="Arial" panose="020B0604020202020204" pitchFamily="34" charset="0"/>
              <a:buChar char="•"/>
            </a:pPr>
            <a:r>
              <a:rPr lang="en-US" sz="1800" dirty="0">
                <a:solidFill>
                  <a:srgbClr val="000000"/>
                </a:solidFill>
                <a:latin typeface="Century Gothic" panose="020B0502020202020204" pitchFamily="34" charset="0"/>
              </a:rPr>
              <a:t>Uses a collision detection process to govern when a device can send and what happens if multiple devices send at the same time.</a:t>
            </a:r>
          </a:p>
          <a:p>
            <a:pPr marL="73085" lvl="1" indent="0" algn="just"/>
            <a:endParaRPr lang="en-US" sz="1800" dirty="0">
              <a:solidFill>
                <a:srgbClr val="000000"/>
              </a:solidFill>
              <a:latin typeface="Century Gothic" panose="020B0502020202020204" pitchFamily="34" charset="0"/>
            </a:endParaRPr>
          </a:p>
          <a:p>
            <a:pPr marL="73085" lvl="1" indent="0" algn="just"/>
            <a:r>
              <a:rPr lang="en-US" sz="1800" b="1" dirty="0">
                <a:solidFill>
                  <a:srgbClr val="000000"/>
                </a:solidFill>
                <a:latin typeface="Century Gothic" panose="020B0502020202020204" pitchFamily="34" charset="0"/>
              </a:rPr>
              <a:t>CSMA/CD collision detection process</a:t>
            </a:r>
            <a:r>
              <a:rPr lang="en-US" sz="1800" dirty="0">
                <a:solidFill>
                  <a:srgbClr val="000000"/>
                </a:solidFill>
                <a:latin typeface="Century Gothic" panose="020B0502020202020204" pitchFamily="34" charset="0"/>
              </a:rPr>
              <a:t>:</a:t>
            </a:r>
          </a:p>
          <a:p>
            <a:pPr marL="489010" lvl="2" indent="-342900" algn="just">
              <a:buFont typeface="Arial" panose="020B0604020202020204" pitchFamily="34" charset="0"/>
              <a:buChar char="•"/>
            </a:pPr>
            <a:r>
              <a:rPr lang="en-US" sz="1800" dirty="0">
                <a:solidFill>
                  <a:srgbClr val="000000"/>
                </a:solidFill>
                <a:latin typeface="Century Gothic" panose="020B0502020202020204" pitchFamily="34" charset="0"/>
              </a:rPr>
              <a:t>Devices transmitting simultaneously will result in a signal collision on the shared media.</a:t>
            </a:r>
          </a:p>
          <a:p>
            <a:pPr marL="489010" lvl="2" indent="-342900" algn="just">
              <a:buFont typeface="Arial" panose="020B0604020202020204" pitchFamily="34" charset="0"/>
              <a:buChar char="•"/>
            </a:pPr>
            <a:r>
              <a:rPr lang="en-US" sz="1800" dirty="0">
                <a:solidFill>
                  <a:srgbClr val="000000"/>
                </a:solidFill>
                <a:latin typeface="Century Gothic" panose="020B0502020202020204" pitchFamily="34" charset="0"/>
              </a:rPr>
              <a:t>Devices detect the collision.</a:t>
            </a:r>
          </a:p>
          <a:p>
            <a:pPr marL="489010" lvl="2" indent="-342900" algn="just">
              <a:buFont typeface="Arial" panose="020B0604020202020204" pitchFamily="34" charset="0"/>
              <a:buChar char="•"/>
            </a:pPr>
            <a:r>
              <a:rPr lang="en-US" sz="1800" dirty="0">
                <a:solidFill>
                  <a:srgbClr val="000000"/>
                </a:solidFill>
                <a:latin typeface="Century Gothic" panose="020B0502020202020204" pitchFamily="34" charset="0"/>
              </a:rPr>
              <a:t>Devices wait a random period of time and retransmit data.</a:t>
            </a:r>
          </a:p>
          <a:p>
            <a:pPr marL="146110" lvl="2" algn="just"/>
            <a:endParaRPr lang="en-US" sz="1800" dirty="0">
              <a:solidFill>
                <a:srgbClr val="000000"/>
              </a:solidFill>
              <a:latin typeface="Century Gothic" panose="020B0502020202020204" pitchFamily="34" charset="0"/>
            </a:endParaRPr>
          </a:p>
          <a:p>
            <a:pPr marL="0" indent="0" algn="just"/>
            <a:endParaRPr lang="en-US" sz="1800" dirty="0">
              <a:solidFill>
                <a:srgbClr val="000000"/>
              </a:solidFill>
              <a:latin typeface="Century Gothic" panose="020B0502020202020204" pitchFamily="34" charset="0"/>
            </a:endParaRPr>
          </a:p>
          <a:p>
            <a:pPr marL="489010" lvl="2" indent="-342900" algn="just">
              <a:buFont typeface="Arial" panose="020B0604020202020204" pitchFamily="34" charset="0"/>
              <a:buChar char="•"/>
            </a:pPr>
            <a:endParaRPr lang="en-US" sz="1800" dirty="0">
              <a:solidFill>
                <a:srgbClr val="000000"/>
              </a:solidFill>
              <a:latin typeface="Century Gothic" panose="020B0502020202020204" pitchFamily="34" charset="0"/>
            </a:endParaRPr>
          </a:p>
          <a:p>
            <a:pPr marL="342900" indent="-342900" algn="just">
              <a:buFont typeface="Arial" panose="020B0604020202020204" pitchFamily="34" charset="0"/>
              <a:buChar char="•"/>
            </a:pPr>
            <a:endParaRPr lang="en-US" sz="1800" dirty="0">
              <a:solidFill>
                <a:srgbClr val="000000"/>
              </a:solidFill>
              <a:latin typeface="Century Gothic" panose="020B0502020202020204" pitchFamily="34" charset="0"/>
            </a:endParaRPr>
          </a:p>
          <a:p>
            <a:pPr marL="0" indent="0" algn="just"/>
            <a:endParaRPr lang="en-US" sz="1800" dirty="0">
              <a:solidFill>
                <a:srgbClr val="000000"/>
              </a:solidFill>
              <a:latin typeface="Century Gothic" panose="020B0502020202020204" pitchFamily="34" charset="0"/>
            </a:endParaRPr>
          </a:p>
          <a:p>
            <a:pPr marL="342900" indent="-342900" algn="just">
              <a:buFont typeface="Arial" panose="020B0604020202020204" pitchFamily="34" charset="0"/>
              <a:buChar char="•"/>
            </a:pPr>
            <a:endParaRPr lang="en-US" sz="1800" dirty="0">
              <a:solidFill>
                <a:srgbClr val="000000"/>
              </a:solidFill>
              <a:latin typeface="Century Gothic" panose="020B0502020202020204" pitchFamily="34" charset="0"/>
            </a:endParaRPr>
          </a:p>
        </p:txBody>
      </p:sp>
    </p:spTree>
    <p:extLst>
      <p:ext uri="{BB962C8B-B14F-4D97-AF65-F5344CB8AC3E}">
        <p14:creationId xmlns:p14="http://schemas.microsoft.com/office/powerpoint/2010/main" val="268663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5.2 Topologies</a:t>
            </a:r>
            <a:endParaRPr lang="en-US" altLang="en-US" sz="5400" dirty="0"/>
          </a:p>
        </p:txBody>
      </p:sp>
    </p:spTree>
    <p:custDataLst>
      <p:tags r:id="rId1"/>
    </p:custDataLst>
    <p:extLst>
      <p:ext uri="{BB962C8B-B14F-4D97-AF65-F5344CB8AC3E}">
        <p14:creationId xmlns:p14="http://schemas.microsoft.com/office/powerpoint/2010/main" val="1911896863"/>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5.3 Data Link Frame</a:t>
            </a:r>
            <a:endParaRPr lang="en-US" sz="2400" dirty="0">
              <a:solidFill>
                <a:srgbClr val="00B0F0"/>
              </a:solidFill>
            </a:endParaRPr>
          </a:p>
        </p:txBody>
      </p:sp>
    </p:spTree>
    <p:extLst>
      <p:ext uri="{BB962C8B-B14F-4D97-AF65-F5344CB8AC3E}">
        <p14:creationId xmlns:p14="http://schemas.microsoft.com/office/powerpoint/2010/main" val="1085013060"/>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2" y="1759561"/>
            <a:ext cx="8280057" cy="3505566"/>
          </a:xfrm>
        </p:spPr>
        <p:txBody>
          <a:bodyPr/>
          <a:lstStyle/>
          <a:p>
            <a:pPr marL="0" indent="0" algn="just"/>
            <a:r>
              <a:rPr lang="en-US" sz="1800" dirty="0">
                <a:solidFill>
                  <a:srgbClr val="000000"/>
                </a:solidFill>
                <a:latin typeface="Century Gothic" panose="020B0502020202020204" pitchFamily="34" charset="0"/>
              </a:rPr>
              <a:t>Data is encapsulated by the data link layer with a header and a trailer to form a frame.</a:t>
            </a:r>
          </a:p>
          <a:p>
            <a:pPr marL="0" indent="0" algn="just"/>
            <a:r>
              <a:rPr lang="en-US" sz="1800" dirty="0">
                <a:solidFill>
                  <a:srgbClr val="000000"/>
                </a:solidFill>
                <a:latin typeface="Century Gothic" panose="020B0502020202020204" pitchFamily="34" charset="0"/>
              </a:rPr>
              <a:t>A data link frame has three parts:</a:t>
            </a:r>
          </a:p>
          <a:p>
            <a:pPr marL="415985" lvl="1" indent="-342900" algn="just">
              <a:buFont typeface="Arial" panose="020B0604020202020204" pitchFamily="34" charset="0"/>
              <a:buChar char="•"/>
            </a:pPr>
            <a:r>
              <a:rPr lang="en-US" sz="1800" b="1" dirty="0">
                <a:solidFill>
                  <a:srgbClr val="000000"/>
                </a:solidFill>
                <a:latin typeface="Century Gothic" panose="020B0502020202020204" pitchFamily="34" charset="0"/>
              </a:rPr>
              <a:t>Header</a:t>
            </a:r>
          </a:p>
          <a:p>
            <a:pPr marL="415985" lvl="1" indent="-342900" algn="just">
              <a:buFont typeface="Arial" panose="020B0604020202020204" pitchFamily="34" charset="0"/>
              <a:buChar char="•"/>
            </a:pPr>
            <a:r>
              <a:rPr lang="en-US" sz="1800" b="1" dirty="0">
                <a:solidFill>
                  <a:srgbClr val="000000"/>
                </a:solidFill>
                <a:latin typeface="Century Gothic" panose="020B0502020202020204" pitchFamily="34" charset="0"/>
              </a:rPr>
              <a:t>Data</a:t>
            </a:r>
          </a:p>
          <a:p>
            <a:pPr marL="415985" lvl="1" indent="-342900" algn="just">
              <a:buFont typeface="Arial" panose="020B0604020202020204" pitchFamily="34" charset="0"/>
              <a:buChar char="•"/>
            </a:pPr>
            <a:r>
              <a:rPr lang="en-US" sz="1800" b="1" dirty="0">
                <a:solidFill>
                  <a:srgbClr val="000000"/>
                </a:solidFill>
                <a:latin typeface="Century Gothic" panose="020B0502020202020204" pitchFamily="34" charset="0"/>
              </a:rPr>
              <a:t>Trailer</a:t>
            </a:r>
          </a:p>
          <a:p>
            <a:pPr marL="0" lvl="1" indent="0" algn="just" defTabSz="457105" fontAlgn="auto">
              <a:lnSpc>
                <a:spcPct val="100000"/>
              </a:lnSpc>
              <a:spcBef>
                <a:spcPct val="20000"/>
              </a:spcBef>
              <a:spcAft>
                <a:spcPts val="0"/>
              </a:spcAft>
              <a:buClrTx/>
            </a:pPr>
            <a:r>
              <a:rPr lang="en-US" sz="1800" dirty="0">
                <a:solidFill>
                  <a:srgbClr val="000000"/>
                </a:solidFill>
                <a:latin typeface="Century Gothic" panose="020B0502020202020204" pitchFamily="34" charset="0"/>
              </a:rPr>
              <a:t>The fields of the header and trailer vary according to data link layer protocol.</a:t>
            </a:r>
          </a:p>
          <a:p>
            <a:pPr marL="0" lvl="1" indent="0" algn="just" defTabSz="457105" fontAlgn="auto">
              <a:lnSpc>
                <a:spcPct val="100000"/>
              </a:lnSpc>
              <a:spcBef>
                <a:spcPct val="20000"/>
              </a:spcBef>
              <a:spcAft>
                <a:spcPts val="0"/>
              </a:spcAft>
              <a:buClrTx/>
            </a:pPr>
            <a:endParaRPr lang="en-US" sz="1800" dirty="0">
              <a:solidFill>
                <a:srgbClr val="000000"/>
              </a:solidFill>
              <a:latin typeface="Century Gothic" panose="020B0502020202020204" pitchFamily="34" charset="0"/>
            </a:endParaRPr>
          </a:p>
          <a:p>
            <a:pPr marL="0" lvl="1" indent="0" algn="just" defTabSz="457105" fontAlgn="auto">
              <a:lnSpc>
                <a:spcPct val="100000"/>
              </a:lnSpc>
              <a:spcBef>
                <a:spcPct val="20000"/>
              </a:spcBef>
              <a:spcAft>
                <a:spcPts val="0"/>
              </a:spcAft>
              <a:buClrTx/>
            </a:pPr>
            <a:r>
              <a:rPr lang="en-US" sz="1800" dirty="0">
                <a:solidFill>
                  <a:srgbClr val="000000"/>
                </a:solidFill>
                <a:latin typeface="Century Gothic" panose="020B0502020202020204" pitchFamily="34" charset="0"/>
              </a:rPr>
              <a:t>The amount of control information carried with in the frame varies according to access control information and logical topology.</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r>
              <a:rPr lang="en-US" sz="1600" dirty="0"/>
              <a:t>Data Link Frame</a:t>
            </a:r>
            <a:br>
              <a:rPr lang="en-US" dirty="0"/>
            </a:br>
            <a:r>
              <a:rPr lang="en-US" sz="2400" dirty="0"/>
              <a:t>The Frame</a:t>
            </a:r>
          </a:p>
        </p:txBody>
      </p:sp>
    </p:spTree>
    <p:extLst>
      <p:ext uri="{BB962C8B-B14F-4D97-AF65-F5344CB8AC3E}">
        <p14:creationId xmlns:p14="http://schemas.microsoft.com/office/powerpoint/2010/main" val="279713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8841DA-AE58-B547-A619-19487295985D}"/>
              </a:ext>
            </a:extLst>
          </p:cNvPr>
          <p:cNvPicPr>
            <a:picLocks noChangeAspect="1"/>
          </p:cNvPicPr>
          <p:nvPr/>
        </p:nvPicPr>
        <p:blipFill>
          <a:blip r:embed="rId3"/>
          <a:stretch>
            <a:fillRect/>
          </a:stretch>
        </p:blipFill>
        <p:spPr>
          <a:xfrm>
            <a:off x="1862768" y="897726"/>
            <a:ext cx="7159312" cy="2607473"/>
          </a:xfrm>
          <a:prstGeom prst="rect">
            <a:avLst/>
          </a:prstGeom>
        </p:spPr>
      </p:pic>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r>
              <a:rPr lang="en-US" sz="1600" dirty="0"/>
              <a:t>Data Link Frame</a:t>
            </a:r>
            <a:br>
              <a:rPr lang="en-US" dirty="0"/>
            </a:br>
            <a:r>
              <a:rPr lang="en-US" sz="2400" dirty="0"/>
              <a:t>Frame Fields</a:t>
            </a:r>
          </a:p>
        </p:txBody>
      </p:sp>
      <p:graphicFrame>
        <p:nvGraphicFramePr>
          <p:cNvPr id="6" name="Content Placeholder 6">
            <a:extLst>
              <a:ext uri="{FF2B5EF4-FFF2-40B4-BE49-F238E27FC236}">
                <a16:creationId xmlns:a16="http://schemas.microsoft.com/office/drawing/2014/main" id="{D7B87715-3E1C-4D1E-9428-D7A3628B1901}"/>
              </a:ext>
            </a:extLst>
          </p:cNvPr>
          <p:cNvGraphicFramePr>
            <a:graphicFrameLocks/>
          </p:cNvGraphicFramePr>
          <p:nvPr>
            <p:extLst>
              <p:ext uri="{D42A27DB-BD31-4B8C-83A1-F6EECF244321}">
                <p14:modId xmlns:p14="http://schemas.microsoft.com/office/powerpoint/2010/main" val="3471235846"/>
              </p:ext>
            </p:extLst>
          </p:nvPr>
        </p:nvGraphicFramePr>
        <p:xfrm>
          <a:off x="259080" y="3850951"/>
          <a:ext cx="8763000" cy="2560320"/>
        </p:xfrm>
        <a:graphic>
          <a:graphicData uri="http://schemas.openxmlformats.org/drawingml/2006/table">
            <a:tbl>
              <a:tblPr firstRow="1" bandRow="1">
                <a:tableStyleId>{5C22544A-7EE6-4342-B048-85BDC9FD1C3A}</a:tableStyleId>
              </a:tblPr>
              <a:tblGrid>
                <a:gridCol w="2661492">
                  <a:extLst>
                    <a:ext uri="{9D8B030D-6E8A-4147-A177-3AD203B41FA5}">
                      <a16:colId xmlns:a16="http://schemas.microsoft.com/office/drawing/2014/main" val="3729139006"/>
                    </a:ext>
                  </a:extLst>
                </a:gridCol>
                <a:gridCol w="6101508">
                  <a:extLst>
                    <a:ext uri="{9D8B030D-6E8A-4147-A177-3AD203B41FA5}">
                      <a16:colId xmlns:a16="http://schemas.microsoft.com/office/drawing/2014/main" val="1988913492"/>
                    </a:ext>
                  </a:extLst>
                </a:gridCol>
              </a:tblGrid>
              <a:tr h="0">
                <a:tc>
                  <a:txBody>
                    <a:bodyPr/>
                    <a:lstStyle/>
                    <a:p>
                      <a:r>
                        <a:rPr lang="en-US" sz="1800" dirty="0">
                          <a:latin typeface="Century Gothic" panose="020B0502020202020204" pitchFamily="34" charset="0"/>
                        </a:rPr>
                        <a:t>Field</a:t>
                      </a:r>
                    </a:p>
                  </a:txBody>
                  <a:tcPr/>
                </a:tc>
                <a:tc>
                  <a:txBody>
                    <a:bodyPr/>
                    <a:lstStyle/>
                    <a:p>
                      <a:r>
                        <a:rPr lang="en-US" sz="1800" dirty="0">
                          <a:latin typeface="Century Gothic" panose="020B0502020202020204" pitchFamily="34" charset="0"/>
                        </a:rPr>
                        <a:t>Description</a:t>
                      </a:r>
                    </a:p>
                  </a:txBody>
                  <a:tcPr/>
                </a:tc>
                <a:extLst>
                  <a:ext uri="{0D108BD9-81ED-4DB2-BD59-A6C34878D82A}">
                    <a16:rowId xmlns:a16="http://schemas.microsoft.com/office/drawing/2014/main" val="2583676789"/>
                  </a:ext>
                </a:extLst>
              </a:tr>
              <a:tr h="0">
                <a:tc>
                  <a:txBody>
                    <a:bodyPr/>
                    <a:lstStyle/>
                    <a:p>
                      <a:r>
                        <a:rPr lang="en-US" sz="1800" dirty="0">
                          <a:solidFill>
                            <a:srgbClr val="000000"/>
                          </a:solidFill>
                          <a:latin typeface="Century Gothic" panose="020B0502020202020204" pitchFamily="34" charset="0"/>
                        </a:rPr>
                        <a:t>Frame Start and Stop</a:t>
                      </a:r>
                    </a:p>
                  </a:txBody>
                  <a:tcPr/>
                </a:tc>
                <a:tc>
                  <a:txBody>
                    <a:bodyPr/>
                    <a:lstStyle/>
                    <a:p>
                      <a:r>
                        <a:rPr lang="en-US" sz="1800" dirty="0">
                          <a:solidFill>
                            <a:srgbClr val="000000"/>
                          </a:solidFill>
                          <a:latin typeface="Century Gothic" panose="020B0502020202020204" pitchFamily="34" charset="0"/>
                        </a:rPr>
                        <a:t>Identifies beginning and end of frame</a:t>
                      </a:r>
                    </a:p>
                  </a:txBody>
                  <a:tcPr/>
                </a:tc>
                <a:extLst>
                  <a:ext uri="{0D108BD9-81ED-4DB2-BD59-A6C34878D82A}">
                    <a16:rowId xmlns:a16="http://schemas.microsoft.com/office/drawing/2014/main" val="3849654457"/>
                  </a:ext>
                </a:extLst>
              </a:tr>
              <a:tr h="170900">
                <a:tc>
                  <a:txBody>
                    <a:bodyPr/>
                    <a:lstStyle/>
                    <a:p>
                      <a:r>
                        <a:rPr lang="en-US" sz="1800" dirty="0">
                          <a:solidFill>
                            <a:srgbClr val="000000"/>
                          </a:solidFill>
                          <a:latin typeface="Century Gothic" panose="020B0502020202020204" pitchFamily="34" charset="0"/>
                        </a:rPr>
                        <a:t>Addressing</a:t>
                      </a:r>
                    </a:p>
                  </a:txBody>
                  <a:tcPr/>
                </a:tc>
                <a:tc>
                  <a:txBody>
                    <a:bodyPr/>
                    <a:lstStyle/>
                    <a:p>
                      <a:r>
                        <a:rPr lang="en-US" sz="1800" dirty="0">
                          <a:solidFill>
                            <a:srgbClr val="000000"/>
                          </a:solidFill>
                          <a:latin typeface="Century Gothic" panose="020B0502020202020204" pitchFamily="34" charset="0"/>
                        </a:rPr>
                        <a:t>Indicates source and destination nodes</a:t>
                      </a:r>
                    </a:p>
                  </a:txBody>
                  <a:tcPr/>
                </a:tc>
                <a:extLst>
                  <a:ext uri="{0D108BD9-81ED-4DB2-BD59-A6C34878D82A}">
                    <a16:rowId xmlns:a16="http://schemas.microsoft.com/office/drawing/2014/main" val="235735172"/>
                  </a:ext>
                </a:extLst>
              </a:tr>
              <a:tr h="201380">
                <a:tc>
                  <a:txBody>
                    <a:bodyPr/>
                    <a:lstStyle/>
                    <a:p>
                      <a:r>
                        <a:rPr lang="en-US" sz="1800" dirty="0">
                          <a:solidFill>
                            <a:srgbClr val="000000"/>
                          </a:solidFill>
                          <a:latin typeface="Century Gothic" panose="020B0502020202020204" pitchFamily="34" charset="0"/>
                        </a:rPr>
                        <a:t>Type</a:t>
                      </a:r>
                    </a:p>
                  </a:txBody>
                  <a:tcPr/>
                </a:tc>
                <a:tc>
                  <a:txBody>
                    <a:bodyPr/>
                    <a:lstStyle/>
                    <a:p>
                      <a:r>
                        <a:rPr lang="en-US" sz="1800" dirty="0">
                          <a:solidFill>
                            <a:srgbClr val="000000"/>
                          </a:solidFill>
                          <a:latin typeface="Century Gothic" panose="020B0502020202020204" pitchFamily="34" charset="0"/>
                        </a:rPr>
                        <a:t>Identifies encapsulated Layer 3 protocol</a:t>
                      </a:r>
                    </a:p>
                  </a:txBody>
                  <a:tcPr/>
                </a:tc>
                <a:extLst>
                  <a:ext uri="{0D108BD9-81ED-4DB2-BD59-A6C34878D82A}">
                    <a16:rowId xmlns:a16="http://schemas.microsoft.com/office/drawing/2014/main" val="354468046"/>
                  </a:ext>
                </a:extLst>
              </a:tr>
              <a:tr h="174195">
                <a:tc>
                  <a:txBody>
                    <a:bodyPr/>
                    <a:lstStyle/>
                    <a:p>
                      <a:r>
                        <a:rPr lang="en-US" sz="1800" dirty="0">
                          <a:solidFill>
                            <a:srgbClr val="000000"/>
                          </a:solidFill>
                          <a:latin typeface="Century Gothic" panose="020B0502020202020204" pitchFamily="34" charset="0"/>
                        </a:rPr>
                        <a:t>Control</a:t>
                      </a:r>
                    </a:p>
                  </a:txBody>
                  <a:tcPr/>
                </a:tc>
                <a:tc>
                  <a:txBody>
                    <a:bodyPr/>
                    <a:lstStyle/>
                    <a:p>
                      <a:r>
                        <a:rPr lang="en-US" sz="1800" dirty="0">
                          <a:solidFill>
                            <a:srgbClr val="000000"/>
                          </a:solidFill>
                          <a:latin typeface="Century Gothic" panose="020B0502020202020204" pitchFamily="34" charset="0"/>
                        </a:rPr>
                        <a:t>Identifies flow control services </a:t>
                      </a:r>
                    </a:p>
                  </a:txBody>
                  <a:tcPr/>
                </a:tc>
                <a:extLst>
                  <a:ext uri="{0D108BD9-81ED-4DB2-BD59-A6C34878D82A}">
                    <a16:rowId xmlns:a16="http://schemas.microsoft.com/office/drawing/2014/main" val="1458107787"/>
                  </a:ext>
                </a:extLst>
              </a:tr>
              <a:tr h="274011">
                <a:tc>
                  <a:txBody>
                    <a:bodyPr/>
                    <a:lstStyle/>
                    <a:p>
                      <a:r>
                        <a:rPr lang="en-US" sz="1800" dirty="0">
                          <a:solidFill>
                            <a:srgbClr val="000000"/>
                          </a:solidFill>
                          <a:latin typeface="Century Gothic" panose="020B0502020202020204" pitchFamily="34" charset="0"/>
                        </a:rPr>
                        <a:t>Data</a:t>
                      </a:r>
                    </a:p>
                  </a:txBody>
                  <a:tcPr/>
                </a:tc>
                <a:tc>
                  <a:txBody>
                    <a:bodyPr/>
                    <a:lstStyle/>
                    <a:p>
                      <a:r>
                        <a:rPr lang="en-US" sz="1800" dirty="0">
                          <a:solidFill>
                            <a:srgbClr val="000000"/>
                          </a:solidFill>
                          <a:latin typeface="Century Gothic" panose="020B0502020202020204" pitchFamily="34" charset="0"/>
                        </a:rPr>
                        <a:t>Contains the frame payload</a:t>
                      </a:r>
                    </a:p>
                  </a:txBody>
                  <a:tcPr/>
                </a:tc>
                <a:extLst>
                  <a:ext uri="{0D108BD9-81ED-4DB2-BD59-A6C34878D82A}">
                    <a16:rowId xmlns:a16="http://schemas.microsoft.com/office/drawing/2014/main" val="2495454272"/>
                  </a:ext>
                </a:extLst>
              </a:tr>
              <a:tr h="185728">
                <a:tc>
                  <a:txBody>
                    <a:bodyPr/>
                    <a:lstStyle/>
                    <a:p>
                      <a:r>
                        <a:rPr lang="en-US" sz="1800" dirty="0">
                          <a:solidFill>
                            <a:srgbClr val="000000"/>
                          </a:solidFill>
                          <a:latin typeface="Century Gothic" panose="020B0502020202020204" pitchFamily="34" charset="0"/>
                        </a:rPr>
                        <a:t>Error Detection</a:t>
                      </a:r>
                    </a:p>
                  </a:txBody>
                  <a:tcPr/>
                </a:tc>
                <a:tc>
                  <a:txBody>
                    <a:bodyPr/>
                    <a:lstStyle/>
                    <a:p>
                      <a:r>
                        <a:rPr lang="en-US" sz="1800" dirty="0">
                          <a:solidFill>
                            <a:srgbClr val="000000"/>
                          </a:solidFill>
                          <a:latin typeface="Century Gothic" panose="020B0502020202020204" pitchFamily="34" charset="0"/>
                        </a:rPr>
                        <a:t>Used for determine transmission errors</a:t>
                      </a:r>
                    </a:p>
                  </a:txBody>
                  <a:tcPr/>
                </a:tc>
                <a:extLst>
                  <a:ext uri="{0D108BD9-81ED-4DB2-BD59-A6C34878D82A}">
                    <a16:rowId xmlns:a16="http://schemas.microsoft.com/office/drawing/2014/main" val="256317317"/>
                  </a:ext>
                </a:extLst>
              </a:tr>
            </a:tbl>
          </a:graphicData>
        </a:graphic>
      </p:graphicFrame>
    </p:spTree>
    <p:extLst>
      <p:ext uri="{BB962C8B-B14F-4D97-AF65-F5344CB8AC3E}">
        <p14:creationId xmlns:p14="http://schemas.microsoft.com/office/powerpoint/2010/main" val="293860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2" y="1759561"/>
            <a:ext cx="8280057" cy="1247000"/>
          </a:xfrm>
        </p:spPr>
        <p:txBody>
          <a:bodyPr/>
          <a:lstStyle/>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Also referred to as a physical address.</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Contained in the frame header.</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Used only for local delivery of a frame on the link.</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Updated by each device that forwards the frame.</a:t>
            </a:r>
          </a:p>
          <a:p>
            <a:pPr marL="342900" indent="-342900" algn="just">
              <a:buFont typeface="Arial" panose="020B0604020202020204" pitchFamily="34" charset="0"/>
              <a:buChar char="•"/>
            </a:pPr>
            <a:endParaRPr lang="en-US" sz="1800" dirty="0">
              <a:solidFill>
                <a:srgbClr val="000000"/>
              </a:solidFill>
              <a:latin typeface="Century Gothic" panose="020B0502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r>
              <a:rPr lang="en-US" sz="1600" dirty="0"/>
              <a:t>Data Link Frame</a:t>
            </a:r>
            <a:br>
              <a:rPr lang="en-US" dirty="0"/>
            </a:br>
            <a:r>
              <a:rPr lang="en-US" sz="2400" dirty="0"/>
              <a:t>Layer 2 Addresses</a:t>
            </a:r>
          </a:p>
        </p:txBody>
      </p:sp>
      <p:pic>
        <p:nvPicPr>
          <p:cNvPr id="4" name="Picture 3">
            <a:extLst>
              <a:ext uri="{FF2B5EF4-FFF2-40B4-BE49-F238E27FC236}">
                <a16:creationId xmlns:a16="http://schemas.microsoft.com/office/drawing/2014/main" id="{04C11CB4-FB7A-A44D-8693-5CADB4E74147}"/>
              </a:ext>
            </a:extLst>
          </p:cNvPr>
          <p:cNvPicPr>
            <a:picLocks noChangeAspect="1"/>
          </p:cNvPicPr>
          <p:nvPr/>
        </p:nvPicPr>
        <p:blipFill>
          <a:blip r:embed="rId3"/>
          <a:stretch>
            <a:fillRect/>
          </a:stretch>
        </p:blipFill>
        <p:spPr>
          <a:xfrm>
            <a:off x="990600" y="3177034"/>
            <a:ext cx="7030217" cy="3378439"/>
          </a:xfrm>
          <a:prstGeom prst="rect">
            <a:avLst/>
          </a:prstGeom>
        </p:spPr>
      </p:pic>
    </p:spTree>
    <p:extLst>
      <p:ext uri="{BB962C8B-B14F-4D97-AF65-F5344CB8AC3E}">
        <p14:creationId xmlns:p14="http://schemas.microsoft.com/office/powerpoint/2010/main" val="61341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2" y="1759561"/>
            <a:ext cx="8280057" cy="3505566"/>
          </a:xfrm>
        </p:spPr>
        <p:txBody>
          <a:bodyPr/>
          <a:lstStyle/>
          <a:p>
            <a:pPr marL="0" indent="0" algn="just"/>
            <a:r>
              <a:rPr lang="en-US" dirty="0">
                <a:solidFill>
                  <a:srgbClr val="000000"/>
                </a:solidFill>
                <a:latin typeface="Century Gothic" panose="020B0502020202020204" pitchFamily="34" charset="0"/>
              </a:rPr>
              <a:t>The logical topology and physical media determine the data link protocol used:</a:t>
            </a:r>
          </a:p>
          <a:p>
            <a:pPr marL="415985" lvl="1" indent="-342900" algn="just">
              <a:buFont typeface="Arial" panose="020B0604020202020204" pitchFamily="34" charset="0"/>
              <a:buChar char="•"/>
            </a:pPr>
            <a:r>
              <a:rPr lang="en-US" sz="1800" dirty="0">
                <a:solidFill>
                  <a:srgbClr val="000000"/>
                </a:solidFill>
                <a:latin typeface="Century Gothic" panose="020B0502020202020204" pitchFamily="34" charset="0"/>
              </a:rPr>
              <a:t>Ethernet</a:t>
            </a:r>
          </a:p>
          <a:p>
            <a:pPr marL="415985" lvl="1" indent="-342900" algn="just">
              <a:buFont typeface="Arial" panose="020B0604020202020204" pitchFamily="34" charset="0"/>
              <a:buChar char="•"/>
            </a:pPr>
            <a:r>
              <a:rPr lang="en-US" sz="1800" dirty="0">
                <a:solidFill>
                  <a:srgbClr val="000000"/>
                </a:solidFill>
                <a:latin typeface="Century Gothic" panose="020B0502020202020204" pitchFamily="34" charset="0"/>
              </a:rPr>
              <a:t>802.11 Wireless</a:t>
            </a:r>
          </a:p>
          <a:p>
            <a:pPr marL="415985" lvl="1" indent="-342900" algn="just">
              <a:buFont typeface="Arial" panose="020B0604020202020204" pitchFamily="34" charset="0"/>
              <a:buChar char="•"/>
            </a:pPr>
            <a:r>
              <a:rPr lang="en-US" sz="1800" dirty="0">
                <a:solidFill>
                  <a:srgbClr val="000000"/>
                </a:solidFill>
                <a:latin typeface="Century Gothic" panose="020B0502020202020204" pitchFamily="34" charset="0"/>
              </a:rPr>
              <a:t>Point-to-Point (PPP)</a:t>
            </a:r>
          </a:p>
          <a:p>
            <a:pPr marL="415985" lvl="1" indent="-342900" algn="just">
              <a:buFont typeface="Arial" panose="020B0604020202020204" pitchFamily="34" charset="0"/>
              <a:buChar char="•"/>
            </a:pPr>
            <a:r>
              <a:rPr lang="en-US" sz="1800" dirty="0">
                <a:solidFill>
                  <a:srgbClr val="000000"/>
                </a:solidFill>
                <a:latin typeface="Century Gothic" panose="020B0502020202020204" pitchFamily="34" charset="0"/>
              </a:rPr>
              <a:t>High-Level Data Link Control (HDLC)</a:t>
            </a:r>
          </a:p>
          <a:p>
            <a:pPr marL="415985" lvl="1" indent="-342900" algn="just">
              <a:buFont typeface="Arial" panose="020B0604020202020204" pitchFamily="34" charset="0"/>
              <a:buChar char="•"/>
            </a:pPr>
            <a:r>
              <a:rPr lang="en-US" sz="1800" dirty="0">
                <a:solidFill>
                  <a:srgbClr val="000000"/>
                </a:solidFill>
                <a:latin typeface="Century Gothic" panose="020B0502020202020204" pitchFamily="34" charset="0"/>
              </a:rPr>
              <a:t>Frame-Relay</a:t>
            </a:r>
          </a:p>
          <a:p>
            <a:pPr marL="0" indent="0" algn="just"/>
            <a:endParaRPr lang="en-US" dirty="0">
              <a:solidFill>
                <a:srgbClr val="000000"/>
              </a:solidFill>
              <a:latin typeface="Century Gothic" panose="020B0502020202020204" pitchFamily="34" charset="0"/>
            </a:endParaRPr>
          </a:p>
          <a:p>
            <a:pPr marL="0" indent="0" algn="just"/>
            <a:r>
              <a:rPr lang="en-US" dirty="0">
                <a:solidFill>
                  <a:srgbClr val="000000"/>
                </a:solidFill>
                <a:latin typeface="Century Gothic" panose="020B0502020202020204" pitchFamily="34" charset="0"/>
              </a:rPr>
              <a:t>Each protocol performs media access control for specified logical topologies.</a:t>
            </a:r>
          </a:p>
          <a:p>
            <a:pPr marL="0" indent="0" algn="just"/>
            <a:endParaRPr lang="en-US" dirty="0">
              <a:solidFill>
                <a:srgbClr val="000000"/>
              </a:solidFill>
              <a:latin typeface="Century Gothic" panose="020B0502020202020204" pitchFamily="34" charset="0"/>
            </a:endParaRPr>
          </a:p>
          <a:p>
            <a:pPr marL="0" indent="0" algn="just"/>
            <a:endParaRPr lang="en-US" dirty="0">
              <a:solidFill>
                <a:srgbClr val="000000"/>
              </a:solidFill>
              <a:latin typeface="Century Gothic" panose="020B0502020202020204" pitchFamily="34" charset="0"/>
            </a:endParaRPr>
          </a:p>
          <a:p>
            <a:pPr marL="342900" indent="-342900" algn="just">
              <a:buFont typeface="Arial" panose="020B0604020202020204" pitchFamily="34" charset="0"/>
              <a:buChar char="•"/>
            </a:pPr>
            <a:endParaRPr lang="en-US" sz="1600" dirty="0">
              <a:solidFill>
                <a:srgbClr val="000000"/>
              </a:solidFill>
              <a:latin typeface="Century Gothic" panose="020B0502020202020204" pitchFamily="34" charset="0"/>
            </a:endParaRPr>
          </a:p>
          <a:p>
            <a:pPr marL="342900" indent="-342900" algn="just">
              <a:buFont typeface="Arial" panose="020B0604020202020204" pitchFamily="34" charset="0"/>
              <a:buChar char="•"/>
            </a:pPr>
            <a:endParaRPr lang="en-US" sz="1600" dirty="0">
              <a:solidFill>
                <a:srgbClr val="000000"/>
              </a:solidFill>
              <a:latin typeface="Century Gothic" panose="020B0502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r>
              <a:rPr lang="en-US" sz="1600" dirty="0"/>
              <a:t>Data Link Frame</a:t>
            </a:r>
            <a:br>
              <a:rPr lang="en-US" dirty="0"/>
            </a:br>
            <a:r>
              <a:rPr lang="en-US" sz="2400" dirty="0"/>
              <a:t>LAN and WAN Frames</a:t>
            </a:r>
          </a:p>
        </p:txBody>
      </p:sp>
    </p:spTree>
    <p:extLst>
      <p:ext uri="{BB962C8B-B14F-4D97-AF65-F5344CB8AC3E}">
        <p14:creationId xmlns:p14="http://schemas.microsoft.com/office/powerpoint/2010/main" val="410424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5.3 Data Link Frame</a:t>
            </a:r>
            <a:endParaRPr lang="en-US" altLang="en-US" sz="5400" dirty="0"/>
          </a:p>
        </p:txBody>
      </p:sp>
    </p:spTree>
    <p:custDataLst>
      <p:tags r:id="rId1"/>
    </p:custDataLst>
    <p:extLst>
      <p:ext uri="{BB962C8B-B14F-4D97-AF65-F5344CB8AC3E}">
        <p14:creationId xmlns:p14="http://schemas.microsoft.com/office/powerpoint/2010/main" val="81329215"/>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109" y="1799771"/>
            <a:ext cx="8733677" cy="4666136"/>
          </a:xfrm>
        </p:spPr>
        <p:txBody>
          <a:bodyPr/>
          <a:lstStyle/>
          <a:p>
            <a:pPr algn="just"/>
            <a:r>
              <a:rPr lang="en-US" sz="2000" dirty="0">
                <a:latin typeface="Century Gothic" panose="020B0502020202020204" pitchFamily="34" charset="0"/>
              </a:rPr>
              <a:t>Refer to Quiz - Chapter 5 in Cisco Networking Academy platform</a:t>
            </a:r>
          </a:p>
        </p:txBody>
      </p:sp>
      <p:sp>
        <p:nvSpPr>
          <p:cNvPr id="5" name="Title 1"/>
          <p:cNvSpPr>
            <a:spLocks noGrp="1"/>
          </p:cNvSpPr>
          <p:nvPr>
            <p:ph type="title"/>
          </p:nvPr>
        </p:nvSpPr>
        <p:spPr/>
        <p:txBody>
          <a:bodyPr/>
          <a:lstStyle/>
          <a:p>
            <a:pPr algn="ctr"/>
            <a:r>
              <a:rPr lang="en-US" altLang="en-US" b="1" u="sng" dirty="0">
                <a:solidFill>
                  <a:schemeClr val="bg2"/>
                </a:solidFill>
              </a:rPr>
              <a:t>Quick Review Question</a:t>
            </a:r>
          </a:p>
        </p:txBody>
      </p:sp>
    </p:spTree>
    <p:extLst>
      <p:ext uri="{BB962C8B-B14F-4D97-AF65-F5344CB8AC3E}">
        <p14:creationId xmlns:p14="http://schemas.microsoft.com/office/powerpoint/2010/main" val="715129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endParaRPr lang="en-US" dirty="0"/>
          </a:p>
          <a:p>
            <a:pPr algn="just"/>
            <a:r>
              <a:rPr lang="en-US" sz="2000" dirty="0">
                <a:latin typeface="Century Gothic" panose="020B0502020202020204" pitchFamily="34" charset="0"/>
              </a:rPr>
              <a:t>Explain how Data Link layer support communications across data network</a:t>
            </a:r>
          </a:p>
          <a:p>
            <a:pPr algn="just"/>
            <a:r>
              <a:rPr lang="en-US" sz="2000" dirty="0">
                <a:latin typeface="Century Gothic" panose="020B0502020202020204" pitchFamily="34" charset="0"/>
              </a:rPr>
              <a:t>To compare media access control techniques and logical topologies used in networks.</a:t>
            </a:r>
          </a:p>
          <a:p>
            <a:pPr algn="just"/>
            <a:endParaRPr lang="en-US" dirty="0"/>
          </a:p>
        </p:txBody>
      </p:sp>
      <p:sp>
        <p:nvSpPr>
          <p:cNvPr id="5" name="Text Box 2"/>
          <p:cNvSpPr txBox="1">
            <a:spLocks noChangeArrowheads="1"/>
          </p:cNvSpPr>
          <p:nvPr/>
        </p:nvSpPr>
        <p:spPr bwMode="auto">
          <a:xfrm>
            <a:off x="1571751" y="744992"/>
            <a:ext cx="6016391"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sz="2800" b="1" u="sng" dirty="0">
                <a:latin typeface="Century Gothic" panose="020B0502020202020204" pitchFamily="34" charset="0"/>
                <a:ea typeface="新細明體" pitchFamily="18" charset="-120"/>
              </a:rPr>
              <a:t>Summary of Main Teaching Points</a:t>
            </a:r>
            <a:endParaRPr lang="en-US" altLang="zh-TW" sz="2800" u="sng" dirty="0">
              <a:latin typeface="Century Gothic" panose="020B0502020202020204" pitchFamily="34" charset="0"/>
              <a:ea typeface="新細明體" pitchFamily="18" charset="-120"/>
            </a:endParaRPr>
          </a:p>
        </p:txBody>
      </p:sp>
    </p:spTree>
    <p:extLst>
      <p:ext uri="{BB962C8B-B14F-4D97-AF65-F5344CB8AC3E}">
        <p14:creationId xmlns:p14="http://schemas.microsoft.com/office/powerpoint/2010/main" val="2920118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Grp="1" noChangeArrowheads="1"/>
          </p:cNvSpPr>
          <p:nvPr>
            <p:ph type="title"/>
          </p:nvPr>
        </p:nvSpPr>
        <p:spPr bwMode="auto">
          <a:xfrm>
            <a:off x="1516782" y="954556"/>
            <a:ext cx="646683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latin typeface="Century Gothic" panose="020B0502020202020204" pitchFamily="34" charset="0"/>
                <a:ea typeface="新細明體" pitchFamily="18" charset="-120"/>
              </a:rPr>
              <a:t>Topic &amp; Structure of The Lesson (Continued…)</a:t>
            </a:r>
            <a:endParaRPr lang="en-US" altLang="zh-TW" u="sng" dirty="0">
              <a:latin typeface="Century Gothic" panose="020B0502020202020204" pitchFamily="34" charset="0"/>
              <a:ea typeface="新細明體" pitchFamily="18" charset="-120"/>
            </a:endParaRPr>
          </a:p>
        </p:txBody>
      </p:sp>
      <p:graphicFrame>
        <p:nvGraphicFramePr>
          <p:cNvPr id="5" name="Table 4">
            <a:extLst>
              <a:ext uri="{FF2B5EF4-FFF2-40B4-BE49-F238E27FC236}">
                <a16:creationId xmlns:a16="http://schemas.microsoft.com/office/drawing/2014/main" id="{2203BE17-8BB3-DF41-A2CF-06DE014D1956}"/>
              </a:ext>
            </a:extLst>
          </p:cNvPr>
          <p:cNvGraphicFramePr>
            <a:graphicFrameLocks noGrp="1"/>
          </p:cNvGraphicFramePr>
          <p:nvPr/>
        </p:nvGraphicFramePr>
        <p:xfrm>
          <a:off x="196848" y="1612096"/>
          <a:ext cx="8720852" cy="4867722"/>
        </p:xfrm>
        <a:graphic>
          <a:graphicData uri="http://schemas.openxmlformats.org/drawingml/2006/table">
            <a:tbl>
              <a:tblPr firstRow="1" bandRow="1">
                <a:tableStyleId>{17292A2E-F333-43FB-9621-5CBBE7FDCDCB}</a:tableStyleId>
              </a:tblPr>
              <a:tblGrid>
                <a:gridCol w="3736555">
                  <a:extLst>
                    <a:ext uri="{9D8B030D-6E8A-4147-A177-3AD203B41FA5}">
                      <a16:colId xmlns:a16="http://schemas.microsoft.com/office/drawing/2014/main" val="2579019526"/>
                    </a:ext>
                  </a:extLst>
                </a:gridCol>
                <a:gridCol w="4984297">
                  <a:extLst>
                    <a:ext uri="{9D8B030D-6E8A-4147-A177-3AD203B41FA5}">
                      <a16:colId xmlns:a16="http://schemas.microsoft.com/office/drawing/2014/main" val="1764220437"/>
                    </a:ext>
                  </a:extLst>
                </a:gridCol>
              </a:tblGrid>
              <a:tr h="403210">
                <a:tc>
                  <a:txBody>
                    <a:bodyPr/>
                    <a:lstStyle/>
                    <a:p>
                      <a:pPr algn="l" fontAlgn="ctr"/>
                      <a:r>
                        <a:rPr lang="en-US" sz="1800" dirty="0">
                          <a:effectLst/>
                        </a:rPr>
                        <a:t>Topic Title</a:t>
                      </a:r>
                      <a:endParaRPr lang="en-US" sz="1800" dirty="0">
                        <a:effectLst/>
                        <a:latin typeface="Century Gothic" panose="020B0502020202020204" pitchFamily="34" charset="0"/>
                      </a:endParaRPr>
                    </a:p>
                  </a:txBody>
                  <a:tcPr marL="47625" marR="47625" marT="47625" marB="47625" anchor="ctr"/>
                </a:tc>
                <a:tc>
                  <a:txBody>
                    <a:bodyPr/>
                    <a:lstStyle/>
                    <a:p>
                      <a:pPr algn="l" fontAlgn="ctr"/>
                      <a:r>
                        <a:rPr lang="en-US" sz="1800" dirty="0">
                          <a:effectLst/>
                        </a:rPr>
                        <a:t>Topic Objective</a:t>
                      </a:r>
                      <a:endParaRPr lang="en-US" sz="180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742401779"/>
                  </a:ext>
                </a:extLst>
              </a:tr>
              <a:tr h="567532">
                <a:tc>
                  <a:txBody>
                    <a:bodyPr/>
                    <a:lstStyle/>
                    <a:p>
                      <a:pPr fontAlgn="ctr"/>
                      <a:r>
                        <a:rPr lang="en-US" sz="1800" dirty="0">
                          <a:effectLst/>
                        </a:rPr>
                        <a:t>Ethernet Frame</a:t>
                      </a:r>
                      <a:endParaRPr lang="en-US" sz="1800" b="0" dirty="0">
                        <a:solidFill>
                          <a:schemeClr val="bg1"/>
                        </a:solidFill>
                        <a:effectLst/>
                        <a:latin typeface="Century Gothic" panose="020B0502020202020204" pitchFamily="34" charset="0"/>
                      </a:endParaRPr>
                    </a:p>
                  </a:txBody>
                  <a:tcPr marL="47625" marR="47625" marT="47625" marB="47625" anchor="ctr"/>
                </a:tc>
                <a:tc>
                  <a:txBody>
                    <a:bodyPr/>
                    <a:lstStyle/>
                    <a:p>
                      <a:pPr fontAlgn="ctr"/>
                      <a:r>
                        <a:rPr lang="en-US" sz="1800" dirty="0">
                          <a:effectLst/>
                        </a:rPr>
                        <a:t>Explain how the Ethernet sublayers are related to the frame fields.</a:t>
                      </a:r>
                      <a:endParaRPr lang="en-US" sz="1800" b="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3228802595"/>
                  </a:ext>
                </a:extLst>
              </a:tr>
              <a:tr h="403210">
                <a:tc>
                  <a:txBody>
                    <a:bodyPr/>
                    <a:lstStyle/>
                    <a:p>
                      <a:pPr fontAlgn="ctr"/>
                      <a:r>
                        <a:rPr lang="en-US" sz="1800" dirty="0">
                          <a:effectLst/>
                        </a:rPr>
                        <a:t>Ethernet MAC Address</a:t>
                      </a:r>
                      <a:endParaRPr lang="en-US" sz="1800" b="0" dirty="0">
                        <a:solidFill>
                          <a:schemeClr val="bg1"/>
                        </a:solidFill>
                        <a:effectLst/>
                        <a:latin typeface="Century Gothic" panose="020B0502020202020204" pitchFamily="34" charset="0"/>
                      </a:endParaRPr>
                    </a:p>
                  </a:txBody>
                  <a:tcPr marL="47625" marR="47625" marT="47625" marB="47625" anchor="ctr"/>
                </a:tc>
                <a:tc>
                  <a:txBody>
                    <a:bodyPr/>
                    <a:lstStyle/>
                    <a:p>
                      <a:pPr fontAlgn="ctr"/>
                      <a:r>
                        <a:rPr lang="en-US" sz="1800" dirty="0">
                          <a:effectLst/>
                        </a:rPr>
                        <a:t>Describe the Ethernet MAC address.</a:t>
                      </a:r>
                      <a:endParaRPr lang="en-US" sz="1800" b="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3134809945"/>
                  </a:ext>
                </a:extLst>
              </a:tr>
              <a:tr h="567532">
                <a:tc>
                  <a:txBody>
                    <a:bodyPr/>
                    <a:lstStyle/>
                    <a:p>
                      <a:pPr fontAlgn="ctr"/>
                      <a:r>
                        <a:rPr lang="en-US" sz="1800" dirty="0">
                          <a:effectLst/>
                        </a:rPr>
                        <a:t>The MAC Address Table</a:t>
                      </a:r>
                      <a:endParaRPr lang="en-US" sz="1800" b="0" dirty="0">
                        <a:solidFill>
                          <a:schemeClr val="bg1"/>
                        </a:solidFill>
                        <a:effectLst/>
                        <a:latin typeface="Century Gothic" panose="020B0502020202020204" pitchFamily="34" charset="0"/>
                      </a:endParaRPr>
                    </a:p>
                  </a:txBody>
                  <a:tcPr marL="47625" marR="47625" marT="47625" marB="47625" anchor="ctr"/>
                </a:tc>
                <a:tc>
                  <a:txBody>
                    <a:bodyPr/>
                    <a:lstStyle/>
                    <a:p>
                      <a:pPr fontAlgn="ctr"/>
                      <a:r>
                        <a:rPr lang="en-US" sz="1800" dirty="0">
                          <a:effectLst/>
                        </a:rPr>
                        <a:t>Explain how a switch builds its MAC address table and forwards frames.</a:t>
                      </a:r>
                      <a:endParaRPr lang="en-US" sz="1800" b="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1935925893"/>
                  </a:ext>
                </a:extLst>
              </a:tr>
              <a:tr h="567532">
                <a:tc>
                  <a:txBody>
                    <a:bodyPr/>
                    <a:lstStyle/>
                    <a:p>
                      <a:pPr fontAlgn="ctr"/>
                      <a:r>
                        <a:rPr lang="en-US" sz="1800" dirty="0">
                          <a:effectLst/>
                        </a:rPr>
                        <a:t>Switch Speeds and Forwarding Methods</a:t>
                      </a:r>
                      <a:endParaRPr lang="en-US" sz="1800" b="0" dirty="0">
                        <a:solidFill>
                          <a:schemeClr val="bg1"/>
                        </a:solidFill>
                        <a:effectLst/>
                        <a:latin typeface="Century Gothic" panose="020B0502020202020204" pitchFamily="34" charset="0"/>
                      </a:endParaRPr>
                    </a:p>
                  </a:txBody>
                  <a:tcPr marL="47625" marR="47625" marT="47625" marB="47625" anchor="ctr"/>
                </a:tc>
                <a:tc>
                  <a:txBody>
                    <a:bodyPr/>
                    <a:lstStyle/>
                    <a:p>
                      <a:pPr fontAlgn="ctr"/>
                      <a:r>
                        <a:rPr lang="en-US" sz="1800" dirty="0">
                          <a:effectLst/>
                        </a:rPr>
                        <a:t>Describe switch forwarding methods and port settings available on Layer 2 switch ports.</a:t>
                      </a:r>
                      <a:endParaRPr lang="en-US" sz="1800" b="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207557669"/>
                  </a:ext>
                </a:extLst>
              </a:tr>
              <a:tr h="567532">
                <a:tc>
                  <a:txBody>
                    <a:bodyPr/>
                    <a:lstStyle/>
                    <a:p>
                      <a:pPr fontAlgn="ctr"/>
                      <a:r>
                        <a:rPr lang="en-US" sz="1800" dirty="0">
                          <a:effectLst/>
                        </a:rPr>
                        <a:t>MAC and IP</a:t>
                      </a:r>
                      <a:endParaRPr lang="en-US" sz="1800" b="1" dirty="0">
                        <a:solidFill>
                          <a:schemeClr val="bg1"/>
                        </a:solidFill>
                        <a:effectLst/>
                        <a:latin typeface="Century Gothic" panose="020B0502020202020204" pitchFamily="34" charset="0"/>
                      </a:endParaRPr>
                    </a:p>
                  </a:txBody>
                  <a:tcPr marL="47625" marR="47625" marT="47625" marB="47625" anchor="ctr"/>
                </a:tc>
                <a:tc>
                  <a:txBody>
                    <a:bodyPr/>
                    <a:lstStyle/>
                    <a:p>
                      <a:pPr fontAlgn="ctr"/>
                      <a:r>
                        <a:rPr lang="en-US" sz="1800" dirty="0">
                          <a:effectLst/>
                        </a:rPr>
                        <a:t>Compare the roles of the MAC address and the IP address</a:t>
                      </a:r>
                      <a:endParaRPr lang="en-US" sz="1800" b="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10005"/>
                  </a:ext>
                </a:extLst>
              </a:tr>
              <a:tr h="567532">
                <a:tc>
                  <a:txBody>
                    <a:bodyPr/>
                    <a:lstStyle/>
                    <a:p>
                      <a:pPr fontAlgn="ctr"/>
                      <a:r>
                        <a:rPr lang="en-US" sz="1800" dirty="0">
                          <a:effectLst/>
                        </a:rPr>
                        <a:t>ARP</a:t>
                      </a:r>
                      <a:endParaRPr lang="en-US" sz="1800" b="1" dirty="0">
                        <a:solidFill>
                          <a:schemeClr val="bg1"/>
                        </a:solidFill>
                        <a:effectLst/>
                        <a:latin typeface="Century Gothic" panose="020B0502020202020204" pitchFamily="34" charset="0"/>
                      </a:endParaRPr>
                    </a:p>
                  </a:txBody>
                  <a:tcPr marL="47625" marR="47625" marT="47625" marB="47625" anchor="ctr"/>
                </a:tc>
                <a:tc>
                  <a:txBody>
                    <a:bodyPr/>
                    <a:lstStyle/>
                    <a:p>
                      <a:pPr fontAlgn="ctr"/>
                      <a:r>
                        <a:rPr lang="en-US" sz="1800" dirty="0">
                          <a:effectLst/>
                        </a:rPr>
                        <a:t>Describe the purpose of ARP</a:t>
                      </a:r>
                      <a:endParaRPr lang="en-US" sz="1800" b="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10006"/>
                  </a:ext>
                </a:extLst>
              </a:tr>
              <a:tr h="567532">
                <a:tc>
                  <a:txBody>
                    <a:bodyPr/>
                    <a:lstStyle/>
                    <a:p>
                      <a:pPr fontAlgn="ctr"/>
                      <a:r>
                        <a:rPr lang="en-US" sz="1800" b="0" dirty="0">
                          <a:solidFill>
                            <a:schemeClr val="tx1"/>
                          </a:solidFill>
                          <a:effectLst/>
                          <a:latin typeface="Century Gothic" panose="020B0502020202020204" pitchFamily="34" charset="0"/>
                        </a:rPr>
                        <a:t>Neighbor Discovery</a:t>
                      </a:r>
                    </a:p>
                  </a:txBody>
                  <a:tcPr marL="47625" marR="47625" marT="47625" marB="47625"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800" dirty="0">
                          <a:solidFill>
                            <a:srgbClr val="000000"/>
                          </a:solidFill>
                          <a:effectLst/>
                        </a:rPr>
                        <a:t>Describe the operation of IPv6 neighbor discovery.</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fontAlgn="ctr"/>
                      <a:endParaRPr lang="en-US" sz="1800" b="0" dirty="0">
                        <a:solidFill>
                          <a:schemeClr val="tx1"/>
                        </a:solidFill>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67572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Grp="1" noChangeArrowheads="1"/>
          </p:cNvSpPr>
          <p:nvPr>
            <p:ph type="title"/>
          </p:nvPr>
        </p:nvSpPr>
        <p:spPr bwMode="auto">
          <a:xfrm>
            <a:off x="1729081" y="846381"/>
            <a:ext cx="5967119" cy="52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TW" b="1" u="sng" dirty="0">
                <a:latin typeface="Century Gothic" panose="020B0502020202020204" pitchFamily="34" charset="0"/>
                <a:ea typeface="新細明體" pitchFamily="18" charset="-120"/>
              </a:rPr>
              <a:t>Question and Answer Session</a:t>
            </a:r>
            <a:endParaRPr lang="en-US" altLang="zh-TW" u="sng" dirty="0">
              <a:latin typeface="Century Gothic" panose="020B0502020202020204" pitchFamily="34" charset="0"/>
              <a:ea typeface="新細明體" pitchFamily="18" charset="-120"/>
            </a:endParaRPr>
          </a:p>
        </p:txBody>
      </p:sp>
      <p:sp>
        <p:nvSpPr>
          <p:cNvPr id="7" name="Text Box 2"/>
          <p:cNvSpPr txBox="1">
            <a:spLocks noChangeArrowheads="1"/>
          </p:cNvSpPr>
          <p:nvPr/>
        </p:nvSpPr>
        <p:spPr bwMode="auto">
          <a:xfrm>
            <a:off x="2097315" y="2692400"/>
            <a:ext cx="4968875"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9600" dirty="0">
                <a:ea typeface="新細明體" pitchFamily="18" charset="-120"/>
              </a:rPr>
              <a:t>Q &amp; A</a:t>
            </a:r>
          </a:p>
        </p:txBody>
      </p:sp>
    </p:spTree>
    <p:extLst>
      <p:ext uri="{BB962C8B-B14F-4D97-AF65-F5344CB8AC3E}">
        <p14:creationId xmlns:p14="http://schemas.microsoft.com/office/powerpoint/2010/main" val="3526984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6.1  Ethernet Frames</a:t>
            </a:r>
            <a:endParaRPr lang="en-US" sz="2400" dirty="0">
              <a:solidFill>
                <a:srgbClr val="00B0F0"/>
              </a:solidFill>
            </a:endParaRPr>
          </a:p>
        </p:txBody>
      </p:sp>
    </p:spTree>
    <p:extLst>
      <p:ext uri="{BB962C8B-B14F-4D97-AF65-F5344CB8AC3E}">
        <p14:creationId xmlns:p14="http://schemas.microsoft.com/office/powerpoint/2010/main" val="3943328171"/>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739FE46-949D-5848-A3FF-68AA0B91430B}"/>
              </a:ext>
            </a:extLst>
          </p:cNvPr>
          <p:cNvSpPr>
            <a:spLocks noGrp="1"/>
          </p:cNvSpPr>
          <p:nvPr>
            <p:ph idx="1"/>
          </p:nvPr>
        </p:nvSpPr>
        <p:spPr>
          <a:xfrm>
            <a:off x="0" y="1595033"/>
            <a:ext cx="3364449" cy="3689897"/>
          </a:xfrm>
        </p:spPr>
        <p:txBody>
          <a:bodyPr/>
          <a:lstStyle/>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Ethernet operates in the data link layer and the physical layer.</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It is a family of networking technologies defined in the IEEE 802.2 and 802.3 standards.</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7211"/>
            <a:ext cx="8345488" cy="731837"/>
          </a:xfrm>
        </p:spPr>
        <p:txBody>
          <a:bodyPr/>
          <a:lstStyle/>
          <a:p>
            <a:r>
              <a:rPr lang="en-US" sz="2000" dirty="0">
                <a:latin typeface="Century Gothic" panose="020B0502020202020204" pitchFamily="34" charset="0"/>
              </a:rPr>
              <a:t>Ethernet Frames</a:t>
            </a:r>
            <a:br>
              <a:rPr lang="en-US" sz="4000" dirty="0">
                <a:latin typeface="Century Gothic" panose="020B0502020202020204" pitchFamily="34" charset="0"/>
              </a:rPr>
            </a:br>
            <a:r>
              <a:rPr lang="en-US" dirty="0">
                <a:latin typeface="Century Gothic" panose="020B0502020202020204" pitchFamily="34" charset="0"/>
              </a:rPr>
              <a:t>Ethernet Encapsulation</a:t>
            </a:r>
          </a:p>
        </p:txBody>
      </p:sp>
      <p:pic>
        <p:nvPicPr>
          <p:cNvPr id="4" name="Picture 3">
            <a:extLst>
              <a:ext uri="{FF2B5EF4-FFF2-40B4-BE49-F238E27FC236}">
                <a16:creationId xmlns:a16="http://schemas.microsoft.com/office/drawing/2014/main" id="{0D9ED349-78FE-6946-8E1B-0C6059771B2C}"/>
              </a:ext>
            </a:extLst>
          </p:cNvPr>
          <p:cNvPicPr>
            <a:picLocks noChangeAspect="1"/>
          </p:cNvPicPr>
          <p:nvPr/>
        </p:nvPicPr>
        <p:blipFill>
          <a:blip r:embed="rId3"/>
          <a:stretch>
            <a:fillRect/>
          </a:stretch>
        </p:blipFill>
        <p:spPr>
          <a:xfrm>
            <a:off x="3364449" y="1595033"/>
            <a:ext cx="5657631" cy="4476432"/>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F69EC11-9B0F-46BE-ACD4-E81A64A9E6A4}"/>
                  </a:ext>
                </a:extLst>
              </p14:cNvPr>
              <p14:cNvContentPartPr/>
              <p14:nvPr/>
            </p14:nvContentPartPr>
            <p14:xfrm>
              <a:off x="7483320" y="5304240"/>
              <a:ext cx="360" cy="360"/>
            </p14:xfrm>
          </p:contentPart>
        </mc:Choice>
        <mc:Fallback xmlns="">
          <p:pic>
            <p:nvPicPr>
              <p:cNvPr id="2" name="Ink 1">
                <a:extLst>
                  <a:ext uri="{FF2B5EF4-FFF2-40B4-BE49-F238E27FC236}">
                    <a16:creationId xmlns:a16="http://schemas.microsoft.com/office/drawing/2014/main" id="{1F69EC11-9B0F-46BE-ACD4-E81A64A9E6A4}"/>
                  </a:ext>
                </a:extLst>
              </p:cNvPr>
              <p:cNvPicPr/>
              <p:nvPr/>
            </p:nvPicPr>
            <p:blipFill>
              <a:blip r:embed="rId5"/>
              <a:stretch>
                <a:fillRect/>
              </a:stretch>
            </p:blipFill>
            <p:spPr>
              <a:xfrm>
                <a:off x="6616440" y="4875120"/>
                <a:ext cx="938880" cy="876240"/>
              </a:xfrm>
              <a:prstGeom prst="rect">
                <a:avLst/>
              </a:prstGeom>
            </p:spPr>
          </p:pic>
        </mc:Fallback>
      </mc:AlternateContent>
    </p:spTree>
    <p:extLst>
      <p:ext uri="{BB962C8B-B14F-4D97-AF65-F5344CB8AC3E}">
        <p14:creationId xmlns:p14="http://schemas.microsoft.com/office/powerpoint/2010/main" val="232453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676CA92-276E-A349-B5F5-87C0459C4C86}"/>
              </a:ext>
            </a:extLst>
          </p:cNvPr>
          <p:cNvPicPr>
            <a:picLocks noGrp="1" noChangeAspect="1"/>
          </p:cNvPicPr>
          <p:nvPr>
            <p:ph idx="1"/>
          </p:nvPr>
        </p:nvPicPr>
        <p:blipFill>
          <a:blip r:embed="rId3"/>
          <a:stretch>
            <a:fillRect/>
          </a:stretch>
        </p:blipFill>
        <p:spPr>
          <a:xfrm>
            <a:off x="2027259" y="2740577"/>
            <a:ext cx="5089482" cy="4117423"/>
          </a:xfrm>
        </p:spPr>
      </p:pic>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54621"/>
            <a:ext cx="8345488" cy="731837"/>
          </a:xfrm>
        </p:spPr>
        <p:txBody>
          <a:bodyPr/>
          <a:lstStyle/>
          <a:p>
            <a:r>
              <a:rPr lang="en-US" sz="2000" dirty="0">
                <a:latin typeface="Century Gothic" panose="020B0502020202020204" pitchFamily="34" charset="0"/>
              </a:rPr>
              <a:t>Ethernet Frames</a:t>
            </a:r>
            <a:br>
              <a:rPr lang="en-US" sz="4000" dirty="0">
                <a:latin typeface="Century Gothic" panose="020B0502020202020204" pitchFamily="34" charset="0"/>
              </a:rPr>
            </a:br>
            <a:r>
              <a:rPr lang="en-US" dirty="0">
                <a:latin typeface="Century Gothic" panose="020B0502020202020204" pitchFamily="34" charset="0"/>
              </a:rPr>
              <a:t>Data Link Sublayers</a:t>
            </a:r>
          </a:p>
        </p:txBody>
      </p:sp>
      <p:sp>
        <p:nvSpPr>
          <p:cNvPr id="5" name="TextBox 4">
            <a:extLst>
              <a:ext uri="{FF2B5EF4-FFF2-40B4-BE49-F238E27FC236}">
                <a16:creationId xmlns:a16="http://schemas.microsoft.com/office/drawing/2014/main" id="{7D6FED96-F5B8-9740-B01D-C6CD3F14A641}"/>
              </a:ext>
            </a:extLst>
          </p:cNvPr>
          <p:cNvSpPr txBox="1"/>
          <p:nvPr/>
        </p:nvSpPr>
        <p:spPr>
          <a:xfrm>
            <a:off x="0" y="1123236"/>
            <a:ext cx="9006162" cy="1934376"/>
          </a:xfrm>
          <a:prstGeom prst="rect">
            <a:avLst/>
          </a:prstGeom>
          <a:noFill/>
        </p:spPr>
        <p:txBody>
          <a:bodyPr wrap="square" rtlCol="0">
            <a:spAutoFit/>
          </a:bodyPr>
          <a:lstStyle/>
          <a:p>
            <a:pPr algn="just"/>
            <a:r>
              <a:rPr lang="en-US" sz="1900" b="1" dirty="0">
                <a:solidFill>
                  <a:srgbClr val="000000"/>
                </a:solidFill>
                <a:latin typeface="Century Gothic" panose="020B0502020202020204" pitchFamily="34" charset="0"/>
              </a:rPr>
              <a:t>The 802 LAN/MAN standards, including Ethernet, use two separate sublayers of the data link layer to operate:</a:t>
            </a:r>
          </a:p>
          <a:p>
            <a:pPr marL="285750" indent="-285750" algn="just">
              <a:buFont typeface="Arial" panose="020B0604020202020204" pitchFamily="34" charset="0"/>
              <a:buChar char="•"/>
            </a:pPr>
            <a:r>
              <a:rPr lang="en-US" sz="1900" b="1" dirty="0">
                <a:solidFill>
                  <a:srgbClr val="000000"/>
                </a:solidFill>
                <a:latin typeface="Century Gothic" panose="020B0502020202020204" pitchFamily="34" charset="0"/>
              </a:rPr>
              <a:t>LLC Sublayer</a:t>
            </a:r>
            <a:r>
              <a:rPr lang="en-US" sz="1900" dirty="0">
                <a:solidFill>
                  <a:srgbClr val="000000"/>
                </a:solidFill>
                <a:latin typeface="Century Gothic" panose="020B0502020202020204" pitchFamily="34" charset="0"/>
              </a:rPr>
              <a:t>: (IEEE 802.2) Places information in the frame to identify which network layer protocol is used for the frame.</a:t>
            </a:r>
          </a:p>
          <a:p>
            <a:pPr marL="285750" indent="-285750" algn="just">
              <a:buFont typeface="Arial" panose="020B0604020202020204" pitchFamily="34" charset="0"/>
              <a:buChar char="•"/>
            </a:pPr>
            <a:r>
              <a:rPr lang="en-US" sz="1900" b="1" dirty="0">
                <a:solidFill>
                  <a:srgbClr val="000000"/>
                </a:solidFill>
                <a:latin typeface="Century Gothic" panose="020B0502020202020204" pitchFamily="34" charset="0"/>
              </a:rPr>
              <a:t>MAC Sublayer</a:t>
            </a:r>
            <a:r>
              <a:rPr lang="en-US" sz="1900" dirty="0">
                <a:solidFill>
                  <a:srgbClr val="000000"/>
                </a:solidFill>
                <a:latin typeface="Century Gothic" panose="020B0502020202020204" pitchFamily="34" charset="0"/>
              </a:rPr>
              <a:t>: (IEEE 802.3, 802.11, or 802.15) Responsible for data encapsulation and media access control, and provides data link layer addressing.</a:t>
            </a:r>
          </a:p>
        </p:txBody>
      </p:sp>
    </p:spTree>
    <p:extLst>
      <p:ext uri="{BB962C8B-B14F-4D97-AF65-F5344CB8AC3E}">
        <p14:creationId xmlns:p14="http://schemas.microsoft.com/office/powerpoint/2010/main" val="300498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739FE46-949D-5848-A3FF-68AA0B91430B}"/>
              </a:ext>
            </a:extLst>
          </p:cNvPr>
          <p:cNvSpPr>
            <a:spLocks noGrp="1"/>
          </p:cNvSpPr>
          <p:nvPr>
            <p:ph idx="1"/>
          </p:nvPr>
        </p:nvSpPr>
        <p:spPr>
          <a:xfrm>
            <a:off x="224406" y="1589088"/>
            <a:ext cx="8751954" cy="3689897"/>
          </a:xfrm>
        </p:spPr>
        <p:txBody>
          <a:bodyPr/>
          <a:lstStyle/>
          <a:p>
            <a:pPr marL="0" indent="0" algn="just"/>
            <a:r>
              <a:rPr lang="en-US" sz="2400" dirty="0">
                <a:solidFill>
                  <a:srgbClr val="000000"/>
                </a:solidFill>
                <a:latin typeface="Century Gothic" panose="020B0502020202020204" pitchFamily="34" charset="0"/>
              </a:rPr>
              <a:t>The MAC sublayer is responsible for data encapsulation and accessing the media.</a:t>
            </a:r>
          </a:p>
          <a:p>
            <a:pPr algn="just"/>
            <a:endParaRPr lang="en-US" sz="2400" b="1" dirty="0">
              <a:solidFill>
                <a:srgbClr val="000000"/>
              </a:solidFill>
              <a:latin typeface="Century Gothic" panose="020B0502020202020204" pitchFamily="34" charset="0"/>
            </a:endParaRPr>
          </a:p>
          <a:p>
            <a:pPr algn="just"/>
            <a:r>
              <a:rPr lang="en-US" sz="2400" b="1" dirty="0">
                <a:solidFill>
                  <a:srgbClr val="000000"/>
                </a:solidFill>
                <a:latin typeface="Century Gothic" panose="020B0502020202020204" pitchFamily="34" charset="0"/>
              </a:rPr>
              <a:t>Data Encapsulation</a:t>
            </a:r>
          </a:p>
          <a:p>
            <a:pPr algn="just"/>
            <a:r>
              <a:rPr lang="en-US" sz="2400" dirty="0">
                <a:solidFill>
                  <a:srgbClr val="000000"/>
                </a:solidFill>
                <a:latin typeface="Century Gothic" panose="020B0502020202020204" pitchFamily="34" charset="0"/>
              </a:rPr>
              <a:t>IEEE 802.3 data encapsulation includes the following:</a:t>
            </a:r>
          </a:p>
          <a:p>
            <a:pPr marL="457200" indent="-457200" algn="just">
              <a:buFont typeface="+mj-lt"/>
              <a:buAutoNum type="arabicPeriod"/>
            </a:pPr>
            <a:r>
              <a:rPr lang="en-US" b="1" dirty="0">
                <a:solidFill>
                  <a:srgbClr val="000000"/>
                </a:solidFill>
                <a:latin typeface="Century Gothic" panose="020B0502020202020204" pitchFamily="34" charset="0"/>
              </a:rPr>
              <a:t>Ethernet frame</a:t>
            </a:r>
            <a:r>
              <a:rPr lang="en-US" dirty="0">
                <a:solidFill>
                  <a:srgbClr val="000000"/>
                </a:solidFill>
                <a:latin typeface="Century Gothic" panose="020B0502020202020204" pitchFamily="34" charset="0"/>
              </a:rPr>
              <a:t> - This is the internal structure of the Ethernet frame.</a:t>
            </a:r>
          </a:p>
          <a:p>
            <a:pPr marL="457200" indent="-457200" algn="just">
              <a:buFont typeface="+mj-lt"/>
              <a:buAutoNum type="arabicPeriod"/>
            </a:pPr>
            <a:r>
              <a:rPr lang="en-US" b="1" dirty="0">
                <a:solidFill>
                  <a:srgbClr val="000000"/>
                </a:solidFill>
                <a:latin typeface="Century Gothic" panose="020B0502020202020204" pitchFamily="34" charset="0"/>
              </a:rPr>
              <a:t>Ethernet Addressing</a:t>
            </a:r>
            <a:r>
              <a:rPr lang="en-US" dirty="0">
                <a:solidFill>
                  <a:srgbClr val="000000"/>
                </a:solidFill>
                <a:latin typeface="Century Gothic" panose="020B0502020202020204" pitchFamily="34" charset="0"/>
              </a:rPr>
              <a:t> - The Ethernet frame includes both a source and destination MAC address to deliver the Ethernet frame from Ethernet NIC to Ethernet NIC on the same LAN.</a:t>
            </a:r>
          </a:p>
          <a:p>
            <a:pPr marL="457200" indent="-457200" algn="just">
              <a:buFont typeface="+mj-lt"/>
              <a:buAutoNum type="arabicPeriod"/>
            </a:pPr>
            <a:r>
              <a:rPr lang="en-US" b="1" dirty="0">
                <a:solidFill>
                  <a:srgbClr val="000000"/>
                </a:solidFill>
                <a:latin typeface="Century Gothic" panose="020B0502020202020204" pitchFamily="34" charset="0"/>
              </a:rPr>
              <a:t>Ethernet Error detection</a:t>
            </a:r>
            <a:r>
              <a:rPr lang="en-US" dirty="0">
                <a:solidFill>
                  <a:srgbClr val="000000"/>
                </a:solidFill>
                <a:latin typeface="Century Gothic" panose="020B0502020202020204" pitchFamily="34" charset="0"/>
              </a:rPr>
              <a:t> - The Ethernet frame includes a frame check sequence (FCS) trailer used for error detection.</a:t>
            </a:r>
          </a:p>
          <a:p>
            <a:pPr algn="just"/>
            <a:endParaRPr lang="en-US" sz="3200" dirty="0">
              <a:solidFill>
                <a:srgbClr val="000000"/>
              </a:solidFill>
              <a:latin typeface="Century Gothic" panose="020B0502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91491"/>
            <a:ext cx="8345488" cy="731837"/>
          </a:xfrm>
        </p:spPr>
        <p:txBody>
          <a:bodyPr/>
          <a:lstStyle/>
          <a:p>
            <a:r>
              <a:rPr lang="en-US" sz="2000" dirty="0">
                <a:latin typeface="Century Gothic" panose="020B0502020202020204" pitchFamily="34" charset="0"/>
              </a:rPr>
              <a:t>Ethernet Frames</a:t>
            </a:r>
            <a:br>
              <a:rPr lang="en-US" sz="4000" dirty="0">
                <a:latin typeface="Century Gothic" panose="020B0502020202020204" pitchFamily="34" charset="0"/>
              </a:rPr>
            </a:br>
            <a:r>
              <a:rPr lang="en-US" dirty="0">
                <a:latin typeface="Century Gothic" panose="020B0502020202020204" pitchFamily="34" charset="0"/>
              </a:rPr>
              <a:t>MAC Sublayer</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B0A6FC90-A970-4EE6-ABFF-37A379B22DB8}"/>
                  </a:ext>
                </a:extLst>
              </p14:cNvPr>
              <p14:cNvContentPartPr/>
              <p14:nvPr/>
            </p14:nvContentPartPr>
            <p14:xfrm>
              <a:off x="6140993" y="5677179"/>
              <a:ext cx="360" cy="360"/>
            </p14:xfrm>
          </p:contentPart>
        </mc:Choice>
        <mc:Fallback xmlns="">
          <p:pic>
            <p:nvPicPr>
              <p:cNvPr id="13" name="Ink 12">
                <a:extLst>
                  <a:ext uri="{FF2B5EF4-FFF2-40B4-BE49-F238E27FC236}">
                    <a16:creationId xmlns:a16="http://schemas.microsoft.com/office/drawing/2014/main" id="{B0A6FC90-A970-4EE6-ABFF-37A379B22DB8}"/>
                  </a:ext>
                </a:extLst>
              </p:cNvPr>
              <p:cNvPicPr/>
              <p:nvPr/>
            </p:nvPicPr>
            <p:blipFill>
              <a:blip r:embed="rId4"/>
              <a:stretch>
                <a:fillRect/>
              </a:stretch>
            </p:blipFill>
            <p:spPr>
              <a:xfrm>
                <a:off x="6131993" y="5668179"/>
                <a:ext cx="18000" cy="18000"/>
              </a:xfrm>
              <a:prstGeom prst="rect">
                <a:avLst/>
              </a:prstGeom>
            </p:spPr>
          </p:pic>
        </mc:Fallback>
      </mc:AlternateContent>
    </p:spTree>
    <p:extLst>
      <p:ext uri="{BB962C8B-B14F-4D97-AF65-F5344CB8AC3E}">
        <p14:creationId xmlns:p14="http://schemas.microsoft.com/office/powerpoint/2010/main" val="360479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739FE46-949D-5848-A3FF-68AA0B91430B}"/>
              </a:ext>
            </a:extLst>
          </p:cNvPr>
          <p:cNvSpPr>
            <a:spLocks noGrp="1"/>
          </p:cNvSpPr>
          <p:nvPr>
            <p:ph idx="1"/>
          </p:nvPr>
        </p:nvSpPr>
        <p:spPr>
          <a:xfrm>
            <a:off x="219076" y="1223328"/>
            <a:ext cx="4620554" cy="3689897"/>
          </a:xfrm>
        </p:spPr>
        <p:txBody>
          <a:bodyPr/>
          <a:lstStyle/>
          <a:p>
            <a:pPr marL="0" indent="0" algn="l"/>
            <a:r>
              <a:rPr lang="en-US" sz="2400" b="1" dirty="0">
                <a:solidFill>
                  <a:srgbClr val="000000"/>
                </a:solidFill>
                <a:latin typeface="Century Gothic" panose="020B0502020202020204" pitchFamily="34" charset="0"/>
              </a:rPr>
              <a:t>Media Access</a:t>
            </a:r>
          </a:p>
          <a:p>
            <a:pPr marL="285750" indent="-285750" algn="just">
              <a:buFont typeface="Arial" panose="020B0604020202020204" pitchFamily="34" charset="0"/>
              <a:buChar char="•"/>
            </a:pPr>
            <a:r>
              <a:rPr lang="en-US" sz="1800" dirty="0">
                <a:solidFill>
                  <a:srgbClr val="000000"/>
                </a:solidFill>
                <a:latin typeface="Century Gothic" panose="020B0502020202020204" pitchFamily="34" charset="0"/>
              </a:rPr>
              <a:t>The IEEE 802.3 MAC sublayer includes the specifications for different Ethernet communications standards over various types of media including copper and fiber.</a:t>
            </a:r>
          </a:p>
          <a:p>
            <a:pPr marL="285750" indent="-285750" algn="just">
              <a:buFont typeface="Arial" panose="020B0604020202020204" pitchFamily="34" charset="0"/>
              <a:buChar char="•"/>
            </a:pPr>
            <a:r>
              <a:rPr lang="en-US" sz="1800" dirty="0">
                <a:solidFill>
                  <a:srgbClr val="000000"/>
                </a:solidFill>
                <a:latin typeface="Century Gothic" panose="020B0502020202020204" pitchFamily="34" charset="0"/>
              </a:rPr>
              <a:t>Legacy Ethernet using a bus topology or hubs, is a shared, half-duplex medium. Ethernet over a half-duplex medium uses a contention-based access method, carrier sense multiple access/collision detection (CSMA/CD). </a:t>
            </a:r>
          </a:p>
          <a:p>
            <a:pPr marL="285750" indent="-285750" algn="just">
              <a:buFont typeface="Arial" panose="020B0604020202020204" pitchFamily="34" charset="0"/>
              <a:buChar char="•"/>
            </a:pPr>
            <a:r>
              <a:rPr lang="en-US" sz="1800" dirty="0">
                <a:solidFill>
                  <a:srgbClr val="000000"/>
                </a:solidFill>
                <a:latin typeface="Century Gothic" panose="020B0502020202020204" pitchFamily="34" charset="0"/>
              </a:rPr>
              <a:t>Ethernet LANs of today use switches that operate in full-duplex. Full-duplex communications with Ethernet switches do not require access control through CSMA/CD.</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91491"/>
            <a:ext cx="8345488" cy="731837"/>
          </a:xfrm>
        </p:spPr>
        <p:txBody>
          <a:bodyPr/>
          <a:lstStyle/>
          <a:p>
            <a:r>
              <a:rPr lang="en-US" sz="2000" dirty="0">
                <a:latin typeface="Century Gothic" panose="020B0502020202020204" pitchFamily="34" charset="0"/>
              </a:rPr>
              <a:t>Ethernet Frames</a:t>
            </a:r>
            <a:br>
              <a:rPr lang="en-US" sz="4000" dirty="0">
                <a:latin typeface="Century Gothic" panose="020B0502020202020204" pitchFamily="34" charset="0"/>
              </a:rPr>
            </a:br>
            <a:r>
              <a:rPr lang="en-US" dirty="0">
                <a:latin typeface="Century Gothic" panose="020B0502020202020204" pitchFamily="34" charset="0"/>
              </a:rPr>
              <a:t>MAC Sublayer</a:t>
            </a:r>
          </a:p>
        </p:txBody>
      </p:sp>
      <p:pic>
        <p:nvPicPr>
          <p:cNvPr id="4" name="Picture 3">
            <a:extLst>
              <a:ext uri="{FF2B5EF4-FFF2-40B4-BE49-F238E27FC236}">
                <a16:creationId xmlns:a16="http://schemas.microsoft.com/office/drawing/2014/main" id="{6A9979E0-78FF-C747-A412-797510E5D7C2}"/>
              </a:ext>
            </a:extLst>
          </p:cNvPr>
          <p:cNvPicPr>
            <a:picLocks noChangeAspect="1"/>
          </p:cNvPicPr>
          <p:nvPr/>
        </p:nvPicPr>
        <p:blipFill>
          <a:blip r:embed="rId3"/>
          <a:stretch>
            <a:fillRect/>
          </a:stretch>
        </p:blipFill>
        <p:spPr>
          <a:xfrm>
            <a:off x="4839630" y="2164080"/>
            <a:ext cx="4140253" cy="2516497"/>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3F0C5F66-023A-4E07-B575-FF3841516ACF}"/>
                  </a:ext>
                </a:extLst>
              </p14:cNvPr>
              <p14:cNvContentPartPr/>
              <p14:nvPr/>
            </p14:nvContentPartPr>
            <p14:xfrm>
              <a:off x="759240" y="3330720"/>
              <a:ext cx="360" cy="360"/>
            </p14:xfrm>
          </p:contentPart>
        </mc:Choice>
        <mc:Fallback xmlns="">
          <p:pic>
            <p:nvPicPr>
              <p:cNvPr id="2" name="Ink 1">
                <a:extLst>
                  <a:ext uri="{FF2B5EF4-FFF2-40B4-BE49-F238E27FC236}">
                    <a16:creationId xmlns:a16="http://schemas.microsoft.com/office/drawing/2014/main" id="{3F0C5F66-023A-4E07-B575-FF3841516ACF}"/>
                  </a:ext>
                </a:extLst>
              </p:cNvPr>
              <p:cNvPicPr/>
              <p:nvPr/>
            </p:nvPicPr>
            <p:blipFill>
              <a:blip r:embed="rId5"/>
              <a:stretch>
                <a:fillRect/>
              </a:stretch>
            </p:blipFill>
            <p:spPr>
              <a:xfrm>
                <a:off x="749880" y="3241080"/>
                <a:ext cx="3564000" cy="3242520"/>
              </a:xfrm>
              <a:prstGeom prst="rect">
                <a:avLst/>
              </a:prstGeom>
            </p:spPr>
          </p:pic>
        </mc:Fallback>
      </mc:AlternateContent>
    </p:spTree>
    <p:extLst>
      <p:ext uri="{BB962C8B-B14F-4D97-AF65-F5344CB8AC3E}">
        <p14:creationId xmlns:p14="http://schemas.microsoft.com/office/powerpoint/2010/main" val="316801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739FE46-949D-5848-A3FF-68AA0B91430B}"/>
              </a:ext>
            </a:extLst>
          </p:cNvPr>
          <p:cNvSpPr>
            <a:spLocks noGrp="1"/>
          </p:cNvSpPr>
          <p:nvPr>
            <p:ph idx="1"/>
          </p:nvPr>
        </p:nvSpPr>
        <p:spPr>
          <a:xfrm>
            <a:off x="123826" y="1467168"/>
            <a:ext cx="8630894" cy="2411413"/>
          </a:xfrm>
        </p:spPr>
        <p:txBody>
          <a:bodyPr/>
          <a:lstStyle/>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The minimum Ethernet frame size is 64 bytes and the maximum is 1518 bytes. The preamble field is not included when describing the size of the frame.</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Any frame less than 64 bytes in length is considered a “collision fragment” or “runt frame” and is automatically discarded. Frames with more than 1500 bytes of data are considered “jumbo” or “baby giant frames”.</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If the size of a transmitted frame is less than the minimum, or greater than the maximum, the receiving device drops the frame. Dropped frames are likely to be the result of collisions or other unwanted signals. They are considered invalid. Jumbo frames are usually supported by most Fast Ethernet and Gigabit Ethernet switches and NICs.</a:t>
            </a:r>
          </a:p>
          <a:p>
            <a:pPr marL="342900" indent="-342900" algn="l">
              <a:buFont typeface="Arial" panose="020B0604020202020204" pitchFamily="34" charset="0"/>
              <a:buChar char="•"/>
            </a:pPr>
            <a:endParaRPr lang="en-US" sz="1600" dirty="0">
              <a:solidFill>
                <a:srgbClr val="000000"/>
              </a:solidFill>
              <a:latin typeface="Century Gothic" panose="020B0502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59888"/>
            <a:ext cx="8345488" cy="731837"/>
          </a:xfrm>
        </p:spPr>
        <p:txBody>
          <a:bodyPr/>
          <a:lstStyle/>
          <a:p>
            <a:r>
              <a:rPr lang="en-US" sz="1800" dirty="0">
                <a:latin typeface="Century Gothic" panose="020B0502020202020204" pitchFamily="34" charset="0"/>
              </a:rPr>
              <a:t>Ethernet Frames</a:t>
            </a:r>
            <a:br>
              <a:rPr lang="en-US" sz="3600" dirty="0">
                <a:latin typeface="Century Gothic" panose="020B0502020202020204" pitchFamily="34" charset="0"/>
              </a:rPr>
            </a:br>
            <a:r>
              <a:rPr lang="en-US" sz="2800" dirty="0">
                <a:latin typeface="Century Gothic" panose="020B0502020202020204" pitchFamily="34" charset="0"/>
              </a:rPr>
              <a:t>Ethernet Frame Fields</a:t>
            </a:r>
          </a:p>
        </p:txBody>
      </p:sp>
      <p:pic>
        <p:nvPicPr>
          <p:cNvPr id="4" name="Picture 3">
            <a:extLst>
              <a:ext uri="{FF2B5EF4-FFF2-40B4-BE49-F238E27FC236}">
                <a16:creationId xmlns:a16="http://schemas.microsoft.com/office/drawing/2014/main" id="{48E17D93-6D91-9A41-B7B0-366DE18C84BA}"/>
              </a:ext>
            </a:extLst>
          </p:cNvPr>
          <p:cNvPicPr>
            <a:picLocks noChangeAspect="1"/>
          </p:cNvPicPr>
          <p:nvPr/>
        </p:nvPicPr>
        <p:blipFill>
          <a:blip r:embed="rId3"/>
          <a:stretch>
            <a:fillRect/>
          </a:stretch>
        </p:blipFill>
        <p:spPr>
          <a:xfrm>
            <a:off x="1665915" y="4933950"/>
            <a:ext cx="5720730" cy="1713542"/>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C799EAD-3A30-4BC5-9792-71E28CA21F0F}"/>
                  </a:ext>
                </a:extLst>
              </p14:cNvPr>
              <p14:cNvContentPartPr/>
              <p14:nvPr/>
            </p14:nvContentPartPr>
            <p14:xfrm>
              <a:off x="2893320" y="1161000"/>
              <a:ext cx="500400" cy="71640"/>
            </p14:xfrm>
          </p:contentPart>
        </mc:Choice>
        <mc:Fallback xmlns="">
          <p:pic>
            <p:nvPicPr>
              <p:cNvPr id="2" name="Ink 1">
                <a:extLst>
                  <a:ext uri="{FF2B5EF4-FFF2-40B4-BE49-F238E27FC236}">
                    <a16:creationId xmlns:a16="http://schemas.microsoft.com/office/drawing/2014/main" id="{6C799EAD-3A30-4BC5-9792-71E28CA21F0F}"/>
                  </a:ext>
                </a:extLst>
              </p:cNvPr>
              <p:cNvPicPr/>
              <p:nvPr/>
            </p:nvPicPr>
            <p:blipFill>
              <a:blip r:embed="rId5"/>
              <a:stretch>
                <a:fillRect/>
              </a:stretch>
            </p:blipFill>
            <p:spPr>
              <a:xfrm>
                <a:off x="2151720" y="1151640"/>
                <a:ext cx="5439600" cy="5617800"/>
              </a:xfrm>
              <a:prstGeom prst="rect">
                <a:avLst/>
              </a:prstGeom>
            </p:spPr>
          </p:pic>
        </mc:Fallback>
      </mc:AlternateContent>
    </p:spTree>
    <p:extLst>
      <p:ext uri="{BB962C8B-B14F-4D97-AF65-F5344CB8AC3E}">
        <p14:creationId xmlns:p14="http://schemas.microsoft.com/office/powerpoint/2010/main" val="140520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6.1 Ethernet Frames</a:t>
            </a:r>
            <a:endParaRPr lang="en-US" altLang="en-US" sz="5400" dirty="0"/>
          </a:p>
        </p:txBody>
      </p:sp>
    </p:spTree>
    <p:custDataLst>
      <p:tags r:id="rId1"/>
    </p:custDataLst>
    <p:extLst>
      <p:ext uri="{BB962C8B-B14F-4D97-AF65-F5344CB8AC3E}">
        <p14:creationId xmlns:p14="http://schemas.microsoft.com/office/powerpoint/2010/main" val="93975"/>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6.2  Ethernet MAC Address</a:t>
            </a:r>
            <a:endParaRPr lang="en-US" sz="2400" dirty="0">
              <a:solidFill>
                <a:srgbClr val="00B0F0"/>
              </a:solidFill>
            </a:endParaRPr>
          </a:p>
        </p:txBody>
      </p:sp>
    </p:spTree>
    <p:extLst>
      <p:ext uri="{BB962C8B-B14F-4D97-AF65-F5344CB8AC3E}">
        <p14:creationId xmlns:p14="http://schemas.microsoft.com/office/powerpoint/2010/main" val="3377101123"/>
      </p:ext>
    </p:extLst>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31972" y="1378268"/>
            <a:ext cx="8280057" cy="3073946"/>
          </a:xfrm>
        </p:spPr>
        <p:txBody>
          <a:bodyPr/>
          <a:lstStyle/>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An Ethernet MAC address consists of a 48-bit binary value, expressed using 12 hexadecimal values.</a:t>
            </a:r>
          </a:p>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Given that 8 bits (one byte) is a common binary grouping, binary 00000000 to 11111111 can be represented in hexadecimal as the range 00 to FF,</a:t>
            </a:r>
          </a:p>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When using hexadecimal, leading zeroes are always displayed to complete the 8-bit representation. For example the binary value 0000 1010 is represented in hexadecimal as 0A.</a:t>
            </a:r>
          </a:p>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Hexadecimal numbers are often represented by the value preceded by </a:t>
            </a:r>
            <a:r>
              <a:rPr lang="en-US" b="1" dirty="0">
                <a:solidFill>
                  <a:srgbClr val="000000"/>
                </a:solidFill>
                <a:latin typeface="Century Gothic" panose="020B0502020202020204" pitchFamily="34" charset="0"/>
              </a:rPr>
              <a:t>0x</a:t>
            </a:r>
            <a:r>
              <a:rPr lang="en-US" dirty="0">
                <a:solidFill>
                  <a:srgbClr val="000000"/>
                </a:solidFill>
                <a:latin typeface="Century Gothic" panose="020B0502020202020204" pitchFamily="34" charset="0"/>
              </a:rPr>
              <a:t> (e.g., 0x73) to distinguish between decimal and hexadecimal values in documentation.</a:t>
            </a:r>
          </a:p>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Hexadecimal may also be represented by a subscript 16, or the hex number followed by an H (e.g., 73H).</a:t>
            </a:r>
          </a:p>
          <a:p>
            <a:pPr marL="285750" indent="-285750" algn="l">
              <a:buFont typeface="Arial" panose="020B0604020202020204" pitchFamily="34" charset="0"/>
              <a:buChar char="•"/>
            </a:pPr>
            <a:endParaRPr lang="en-US" sz="1800" dirty="0">
              <a:solidFill>
                <a:srgbClr val="000000"/>
              </a:solidFill>
              <a:latin typeface="Century Gothic" panose="020B0502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62430"/>
            <a:ext cx="8345488" cy="731837"/>
          </a:xfrm>
        </p:spPr>
        <p:txBody>
          <a:bodyPr/>
          <a:lstStyle/>
          <a:p>
            <a:r>
              <a:rPr lang="en-US" sz="2000" dirty="0">
                <a:latin typeface="Century Gothic" panose="020B0502020202020204" pitchFamily="34" charset="0"/>
              </a:rPr>
              <a:t>Ethernet MAC Addresses</a:t>
            </a:r>
            <a:br>
              <a:rPr lang="en-US" sz="4000" dirty="0">
                <a:latin typeface="Century Gothic" panose="020B0502020202020204" pitchFamily="34" charset="0"/>
              </a:rPr>
            </a:br>
            <a:r>
              <a:rPr lang="en-US" dirty="0">
                <a:latin typeface="Century Gothic" panose="020B0502020202020204" pitchFamily="34" charset="0"/>
              </a:rPr>
              <a:t>MAC Address and Hexadecimal</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04C2FC6-A842-4143-A221-073CD638F33C}"/>
                  </a:ext>
                </a:extLst>
              </p14:cNvPr>
              <p14:cNvContentPartPr/>
              <p14:nvPr/>
            </p14:nvContentPartPr>
            <p14:xfrm>
              <a:off x="3607560" y="2027160"/>
              <a:ext cx="1018440" cy="9000"/>
            </p14:xfrm>
          </p:contentPart>
        </mc:Choice>
        <mc:Fallback xmlns="">
          <p:pic>
            <p:nvPicPr>
              <p:cNvPr id="2" name="Ink 1">
                <a:extLst>
                  <a:ext uri="{FF2B5EF4-FFF2-40B4-BE49-F238E27FC236}">
                    <a16:creationId xmlns:a16="http://schemas.microsoft.com/office/drawing/2014/main" id="{304C2FC6-A842-4143-A221-073CD638F33C}"/>
                  </a:ext>
                </a:extLst>
              </p:cNvPr>
              <p:cNvPicPr/>
              <p:nvPr/>
            </p:nvPicPr>
            <p:blipFill>
              <a:blip r:embed="rId4"/>
              <a:stretch>
                <a:fillRect/>
              </a:stretch>
            </p:blipFill>
            <p:spPr>
              <a:xfrm>
                <a:off x="455040" y="1749960"/>
                <a:ext cx="8654040" cy="4242600"/>
              </a:xfrm>
              <a:prstGeom prst="rect">
                <a:avLst/>
              </a:prstGeom>
            </p:spPr>
          </p:pic>
        </mc:Fallback>
      </mc:AlternateContent>
    </p:spTree>
    <p:extLst>
      <p:ext uri="{BB962C8B-B14F-4D97-AF65-F5344CB8AC3E}">
        <p14:creationId xmlns:p14="http://schemas.microsoft.com/office/powerpoint/2010/main" val="324324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zh-TW" b="1" dirty="0">
                <a:latin typeface="Century Gothic" panose="020B0502020202020204" pitchFamily="34" charset="0"/>
                <a:ea typeface="新細明體" pitchFamily="18" charset="-120"/>
              </a:rPr>
              <a:t>At the end of this topic, You should be able to:</a:t>
            </a:r>
          </a:p>
          <a:p>
            <a:pPr marL="625475" lvl="1" algn="just"/>
            <a:r>
              <a:rPr lang="en-US" dirty="0">
                <a:latin typeface="Century Gothic" panose="020B0502020202020204" pitchFamily="34" charset="0"/>
              </a:rPr>
              <a:t>Describe the data link layer and standards</a:t>
            </a:r>
          </a:p>
          <a:p>
            <a:pPr marL="625475" lvl="1" algn="just"/>
            <a:r>
              <a:rPr lang="en-US" dirty="0">
                <a:latin typeface="Century Gothic" panose="020B0502020202020204" pitchFamily="34" charset="0"/>
              </a:rPr>
              <a:t>Explain different topologies of LAN and WAN</a:t>
            </a:r>
          </a:p>
          <a:p>
            <a:pPr marL="627063" lvl="1" algn="just"/>
            <a:r>
              <a:rPr lang="en-US" dirty="0">
                <a:latin typeface="Century Gothic" panose="020B0502020202020204" pitchFamily="34" charset="0"/>
              </a:rPr>
              <a:t>Compare half duplex and full duplex</a:t>
            </a:r>
          </a:p>
          <a:p>
            <a:pPr marL="627063" lvl="1" algn="just"/>
            <a:r>
              <a:rPr lang="en-US" dirty="0">
                <a:latin typeface="Century Gothic" panose="020B0502020202020204" pitchFamily="34" charset="0"/>
              </a:rPr>
              <a:t>Describe access control methods</a:t>
            </a:r>
          </a:p>
          <a:p>
            <a:pPr marL="627063" lvl="1" algn="just"/>
            <a:r>
              <a:rPr lang="en-US" dirty="0">
                <a:latin typeface="Century Gothic" panose="020B0502020202020204" pitchFamily="34" charset="0"/>
              </a:rPr>
              <a:t>Explain how CSMA/CD and CSMA/CA works</a:t>
            </a:r>
          </a:p>
          <a:p>
            <a:pPr marL="627063" lvl="1" algn="just"/>
            <a:r>
              <a:rPr lang="en-US" altLang="en-US" dirty="0">
                <a:latin typeface="Century Gothic" panose="020B0502020202020204" pitchFamily="34" charset="0"/>
              </a:rPr>
              <a:t>Understand Data Link Frame</a:t>
            </a:r>
          </a:p>
          <a:p>
            <a:pPr marL="625475" lvl="1" algn="just"/>
            <a:r>
              <a:rPr lang="en-US" dirty="0">
                <a:latin typeface="Century Gothic" panose="020B0502020202020204" pitchFamily="34" charset="0"/>
              </a:rPr>
              <a:t>Describe the Ethernet MAC address.</a:t>
            </a:r>
          </a:p>
          <a:p>
            <a:pPr marL="625475" lvl="1" algn="just"/>
            <a:r>
              <a:rPr lang="en-US" dirty="0">
                <a:latin typeface="Century Gothic" panose="020B0502020202020204" pitchFamily="34" charset="0"/>
              </a:rPr>
              <a:t>Explain how a switch operates.</a:t>
            </a:r>
          </a:p>
          <a:p>
            <a:pPr marL="625475" lvl="1" algn="just"/>
            <a:r>
              <a:rPr lang="en-US" dirty="0">
                <a:latin typeface="Century Gothic" panose="020B0502020202020204" pitchFamily="34" charset="0"/>
              </a:rPr>
              <a:t>Explain how a switch builds its MAC address table and forwards frames.</a:t>
            </a:r>
          </a:p>
          <a:p>
            <a:pPr marL="625475" lvl="1" algn="just"/>
            <a:r>
              <a:rPr lang="en-US" dirty="0">
                <a:latin typeface="Century Gothic" panose="020B0502020202020204" pitchFamily="34" charset="0"/>
              </a:rPr>
              <a:t>Describe switch forwarding methods.</a:t>
            </a:r>
          </a:p>
          <a:p>
            <a:pPr marL="625475" lvl="1" algn="just"/>
            <a:r>
              <a:rPr lang="en-US" dirty="0">
                <a:latin typeface="Century Gothic" panose="020B0502020202020204" pitchFamily="34" charset="0"/>
              </a:rPr>
              <a:t>Describe the types of port settings available for Layer 2 switches</a:t>
            </a:r>
          </a:p>
          <a:p>
            <a:pPr marL="627063" lvl="1" algn="just"/>
            <a:r>
              <a:rPr lang="en-US" dirty="0">
                <a:latin typeface="Century Gothic" panose="020B0502020202020204" pitchFamily="34" charset="0"/>
              </a:rPr>
              <a:t>Compare the roles of the MAC address and the IP address.</a:t>
            </a:r>
          </a:p>
          <a:p>
            <a:pPr marL="627063" lvl="1" algn="just"/>
            <a:r>
              <a:rPr lang="en-US" dirty="0">
                <a:latin typeface="Century Gothic" panose="020B0502020202020204" pitchFamily="34" charset="0"/>
              </a:rPr>
              <a:t>Describe the purpose of ARP.</a:t>
            </a:r>
          </a:p>
          <a:p>
            <a:pPr marL="627063" lvl="1" algn="just"/>
            <a:r>
              <a:rPr lang="en-US" dirty="0">
                <a:latin typeface="Century Gothic" panose="020B0502020202020204" pitchFamily="34" charset="0"/>
              </a:rPr>
              <a:t>Explain how ARP requests impact network and host performance</a:t>
            </a:r>
            <a:endParaRPr lang="en-US" altLang="en-US" dirty="0">
              <a:latin typeface="Century Gothic" panose="020B0502020202020204" pitchFamily="34" charset="0"/>
            </a:endParaRPr>
          </a:p>
          <a:p>
            <a:pPr marL="627063" lvl="1" algn="just"/>
            <a:endParaRPr lang="en-US" altLang="en-US" dirty="0">
              <a:latin typeface="Century Gothic" panose="020B0502020202020204" pitchFamily="34" charset="0"/>
            </a:endParaRPr>
          </a:p>
          <a:p>
            <a:endParaRPr lang="en-US" dirty="0"/>
          </a:p>
        </p:txBody>
      </p:sp>
      <p:sp>
        <p:nvSpPr>
          <p:cNvPr id="5" name="Text Box 2"/>
          <p:cNvSpPr txBox="1">
            <a:spLocks noGrp="1" noChangeArrowheads="1"/>
          </p:cNvSpPr>
          <p:nvPr>
            <p:ph type="title"/>
          </p:nvPr>
        </p:nvSpPr>
        <p:spPr bwMode="auto">
          <a:xfrm>
            <a:off x="2345543" y="826186"/>
            <a:ext cx="45608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latin typeface="Century Gothic" panose="020B0502020202020204" pitchFamily="34" charset="0"/>
                <a:ea typeface="新細明體" pitchFamily="18" charset="-120"/>
              </a:rPr>
              <a:t>Learning Outcomes</a:t>
            </a:r>
          </a:p>
        </p:txBody>
      </p:sp>
    </p:spTree>
    <p:extLst>
      <p:ext uri="{BB962C8B-B14F-4D97-AF65-F5344CB8AC3E}">
        <p14:creationId xmlns:p14="http://schemas.microsoft.com/office/powerpoint/2010/main" val="972462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381001" y="1552112"/>
            <a:ext cx="8260080" cy="2458214"/>
          </a:xfrm>
        </p:spPr>
        <p:txBody>
          <a:bodyPr/>
          <a:lstStyle/>
          <a:p>
            <a:pPr marL="285750" indent="-285750" algn="just">
              <a:buFont typeface="Arial" panose="020B0604020202020204" pitchFamily="34" charset="0"/>
              <a:buChar char="•"/>
            </a:pPr>
            <a:r>
              <a:rPr lang="en-US" sz="2200" dirty="0">
                <a:solidFill>
                  <a:srgbClr val="000000"/>
                </a:solidFill>
                <a:latin typeface="Century Gothic" panose="020B0502020202020204" pitchFamily="34" charset="0"/>
              </a:rPr>
              <a:t>In an Ethernet LAN, every network device is connected to the same, shared media. MAC addressing provides a method for device identification at the data link layer of the OSI model.</a:t>
            </a:r>
          </a:p>
          <a:p>
            <a:pPr marL="285750" indent="-285750" algn="just">
              <a:buFont typeface="Arial" panose="020B0604020202020204" pitchFamily="34" charset="0"/>
              <a:buChar char="•"/>
            </a:pPr>
            <a:r>
              <a:rPr lang="en-US" sz="2200" dirty="0">
                <a:solidFill>
                  <a:srgbClr val="000000"/>
                </a:solidFill>
                <a:latin typeface="Century Gothic" panose="020B0502020202020204" pitchFamily="34" charset="0"/>
              </a:rPr>
              <a:t>An Ethernet MAC address is a 48-bit address expressed using 12 hexadecimal digits. Because a byte equals 8 bits, we can also say that a MAC address is 6 bytes in length.</a:t>
            </a:r>
          </a:p>
          <a:p>
            <a:pPr marL="285750" indent="-285750" algn="just">
              <a:buFont typeface="Arial" panose="020B0604020202020204" pitchFamily="34" charset="0"/>
              <a:buChar char="•"/>
            </a:pPr>
            <a:r>
              <a:rPr lang="en-US" sz="2200" dirty="0">
                <a:solidFill>
                  <a:srgbClr val="000000"/>
                </a:solidFill>
                <a:latin typeface="Century Gothic" panose="020B0502020202020204" pitchFamily="34" charset="0"/>
              </a:rPr>
              <a:t>All MAC addresses must be unique to the Ethernet device or Ethernet interface. To ensure this, all vendors that sell Ethernet devices must register with the IEEE to obtain a unique 6 hexadecimal (i.e., 24-bit or 3-byte) code called the organizationally unique identifier (OUI).</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52400" y="614830"/>
            <a:ext cx="8345488" cy="731837"/>
          </a:xfrm>
        </p:spPr>
        <p:txBody>
          <a:bodyPr/>
          <a:lstStyle/>
          <a:p>
            <a:r>
              <a:rPr lang="en-US" sz="2400" dirty="0">
                <a:latin typeface="Century Gothic" panose="020B0502020202020204" pitchFamily="34" charset="0"/>
              </a:rPr>
              <a:t>Ethernet MAC Addresses  0050.0F02.352E</a:t>
            </a:r>
            <a:br>
              <a:rPr lang="en-US" sz="4400" dirty="0">
                <a:latin typeface="Century Gothic" panose="020B0502020202020204" pitchFamily="34" charset="0"/>
              </a:rPr>
            </a:br>
            <a:r>
              <a:rPr lang="en-US" sz="3600" dirty="0">
                <a:latin typeface="Century Gothic" panose="020B0502020202020204" pitchFamily="34" charset="0"/>
              </a:rPr>
              <a:t>Ethernet MAC Address</a:t>
            </a:r>
          </a:p>
        </p:txBody>
      </p:sp>
    </p:spTree>
    <p:extLst>
      <p:ext uri="{BB962C8B-B14F-4D97-AF65-F5344CB8AC3E}">
        <p14:creationId xmlns:p14="http://schemas.microsoft.com/office/powerpoint/2010/main" val="254918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324644" y="1677756"/>
            <a:ext cx="8468836" cy="2458214"/>
          </a:xfrm>
        </p:spPr>
        <p:txBody>
          <a:bodyPr/>
          <a:lstStyle/>
          <a:p>
            <a:pPr marL="285750" indent="-285750" algn="just">
              <a:buFont typeface="Arial" panose="020B0604020202020204" pitchFamily="34" charset="0"/>
              <a:buChar char="•"/>
            </a:pPr>
            <a:r>
              <a:rPr lang="en-US" sz="2100" dirty="0">
                <a:solidFill>
                  <a:srgbClr val="000000"/>
                </a:solidFill>
                <a:latin typeface="Century Gothic" panose="020B0502020202020204" pitchFamily="34" charset="0"/>
              </a:rPr>
              <a:t>An Ethernet MAC address consists of a 6 hexadecimal vendor OUI code followed by a 6 hexadecimal vendor-assigned value.</a:t>
            </a:r>
          </a:p>
          <a:p>
            <a:pPr marL="342900" indent="-342900" algn="just">
              <a:buFont typeface="Arial" panose="020B0604020202020204" pitchFamily="34" charset="0"/>
              <a:buChar char="•"/>
            </a:pPr>
            <a:endParaRPr lang="en-US" sz="2100" dirty="0">
              <a:solidFill>
                <a:srgbClr val="000000"/>
              </a:solidFill>
              <a:latin typeface="Century Gothic" panose="020B0502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06680" y="620354"/>
            <a:ext cx="8345488" cy="731837"/>
          </a:xfrm>
        </p:spPr>
        <p:txBody>
          <a:bodyPr/>
          <a:lstStyle/>
          <a:p>
            <a:r>
              <a:rPr lang="en-US" sz="2400" dirty="0">
                <a:latin typeface="Century Gothic" panose="020B0502020202020204" pitchFamily="34" charset="0"/>
              </a:rPr>
              <a:t>Ethernet MAC Addresses</a:t>
            </a:r>
            <a:br>
              <a:rPr lang="en-US" sz="4400" dirty="0">
                <a:latin typeface="Century Gothic" panose="020B0502020202020204" pitchFamily="34" charset="0"/>
              </a:rPr>
            </a:br>
            <a:r>
              <a:rPr lang="en-US" sz="3600" dirty="0">
                <a:latin typeface="Century Gothic" panose="020B0502020202020204" pitchFamily="34" charset="0"/>
              </a:rPr>
              <a:t>Ethernet MAC Address (Continued)</a:t>
            </a:r>
          </a:p>
        </p:txBody>
      </p:sp>
      <p:pic>
        <p:nvPicPr>
          <p:cNvPr id="5" name="Picture 4">
            <a:extLst>
              <a:ext uri="{FF2B5EF4-FFF2-40B4-BE49-F238E27FC236}">
                <a16:creationId xmlns:a16="http://schemas.microsoft.com/office/drawing/2014/main" id="{E3B936E3-E1CB-5C42-9445-442FA726A951}"/>
              </a:ext>
            </a:extLst>
          </p:cNvPr>
          <p:cNvPicPr>
            <a:picLocks noChangeAspect="1"/>
          </p:cNvPicPr>
          <p:nvPr/>
        </p:nvPicPr>
        <p:blipFill>
          <a:blip r:embed="rId3"/>
          <a:stretch>
            <a:fillRect/>
          </a:stretch>
        </p:blipFill>
        <p:spPr>
          <a:xfrm>
            <a:off x="100648" y="2932880"/>
            <a:ext cx="8991600" cy="2178453"/>
          </a:xfrm>
          <a:prstGeom prst="rect">
            <a:avLst/>
          </a:prstGeom>
        </p:spPr>
      </p:pic>
    </p:spTree>
    <p:extLst>
      <p:ext uri="{BB962C8B-B14F-4D97-AF65-F5344CB8AC3E}">
        <p14:creationId xmlns:p14="http://schemas.microsoft.com/office/powerpoint/2010/main" val="196684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268604" y="1590506"/>
            <a:ext cx="8662035" cy="3657998"/>
          </a:xfrm>
        </p:spPr>
        <p:txBody>
          <a:bodyPr/>
          <a:lstStyle/>
          <a:p>
            <a:pPr marL="285750" indent="-285750" algn="just">
              <a:buFont typeface="Arial" panose="020B0604020202020204" pitchFamily="34" charset="0"/>
              <a:buChar char="•"/>
            </a:pPr>
            <a:r>
              <a:rPr lang="en-US" sz="2200" dirty="0">
                <a:solidFill>
                  <a:srgbClr val="000000"/>
                </a:solidFill>
                <a:latin typeface="Century Gothic" panose="020B0502020202020204" pitchFamily="34" charset="0"/>
              </a:rPr>
              <a:t>When a device is forwarding a message to an Ethernet network, the Ethernet header include a Source MAC address and a Destination MAC address.</a:t>
            </a:r>
          </a:p>
          <a:p>
            <a:pPr marL="0" indent="0" algn="just"/>
            <a:endParaRPr lang="en-US" sz="2200" dirty="0">
              <a:solidFill>
                <a:srgbClr val="000000"/>
              </a:solidFill>
              <a:latin typeface="Century Gothic" panose="020B0502020202020204" pitchFamily="34" charset="0"/>
            </a:endParaRPr>
          </a:p>
          <a:p>
            <a:pPr marL="285750" indent="-285750" algn="just">
              <a:buFont typeface="Arial" panose="020B0604020202020204" pitchFamily="34" charset="0"/>
              <a:buChar char="•"/>
            </a:pPr>
            <a:r>
              <a:rPr lang="en-US" sz="2200" dirty="0">
                <a:solidFill>
                  <a:srgbClr val="000000"/>
                </a:solidFill>
                <a:latin typeface="Century Gothic" panose="020B0502020202020204" pitchFamily="34" charset="0"/>
              </a:rPr>
              <a:t>When a NIC receives an Ethernet frame, it examines the destination MAC address to see if it matches the physical MAC address that is stored in RAM. If there is no match, the device discards the frame. If there is a match, it passes the frame up the OSI layers, where the de-encapsulation process takes place.</a:t>
            </a:r>
          </a:p>
          <a:p>
            <a:pPr marL="0" indent="0" algn="l"/>
            <a:endParaRPr lang="en-US" sz="2200" dirty="0">
              <a:solidFill>
                <a:srgbClr val="000000"/>
              </a:solidFill>
              <a:latin typeface="Century Gothic" panose="020B0502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21920" y="483216"/>
            <a:ext cx="8345488" cy="731837"/>
          </a:xfrm>
        </p:spPr>
        <p:txBody>
          <a:bodyPr/>
          <a:lstStyle/>
          <a:p>
            <a:r>
              <a:rPr lang="en-US" sz="2400" dirty="0">
                <a:latin typeface="Century Gothic" panose="020B0502020202020204" pitchFamily="34" charset="0"/>
              </a:rPr>
              <a:t>Ethernet MAC Addresses</a:t>
            </a:r>
            <a:br>
              <a:rPr lang="en-US" sz="4400" dirty="0">
                <a:latin typeface="Century Gothic" panose="020B0502020202020204" pitchFamily="34" charset="0"/>
              </a:rPr>
            </a:br>
            <a:r>
              <a:rPr lang="en-US" sz="3600" dirty="0">
                <a:latin typeface="Century Gothic" panose="020B0502020202020204" pitchFamily="34" charset="0"/>
              </a:rPr>
              <a:t>Frame Processing</a:t>
            </a:r>
          </a:p>
        </p:txBody>
      </p:sp>
    </p:spTree>
    <p:extLst>
      <p:ext uri="{BB962C8B-B14F-4D97-AF65-F5344CB8AC3E}">
        <p14:creationId xmlns:p14="http://schemas.microsoft.com/office/powerpoint/2010/main" val="3551537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381000" y="4608026"/>
            <a:ext cx="8610600" cy="2249974"/>
          </a:xfrm>
        </p:spPr>
        <p:txBody>
          <a:bodyPr/>
          <a:lstStyle/>
          <a:p>
            <a:pPr marL="73085" lvl="1" indent="0" algn="just"/>
            <a:r>
              <a:rPr lang="en-US" sz="1800" b="1" dirty="0">
                <a:solidFill>
                  <a:srgbClr val="000000"/>
                </a:solidFill>
                <a:latin typeface="Century Gothic" panose="020B0502020202020204" pitchFamily="34" charset="0"/>
              </a:rPr>
              <a:t>Note:</a:t>
            </a:r>
            <a:r>
              <a:rPr lang="en-US" sz="1800" dirty="0">
                <a:solidFill>
                  <a:srgbClr val="000000"/>
                </a:solidFill>
                <a:latin typeface="Century Gothic" panose="020B0502020202020204" pitchFamily="34" charset="0"/>
              </a:rPr>
              <a:t> Ethernet NICs will also accept frames if the destination MAC address is a broadcast or a multicast group of which the host is a member.</a:t>
            </a:r>
          </a:p>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Any device that is the source or destination of an Ethernet frame, will have an Ethernet NIC and therefore, a MAC address. This includes workstations, servers, printers, mobile devices, and routers.</a:t>
            </a:r>
          </a:p>
          <a:p>
            <a:pPr marL="285750" indent="-285750" algn="l">
              <a:buFont typeface="Arial" panose="020B0604020202020204" pitchFamily="34" charset="0"/>
              <a:buChar char="•"/>
            </a:pPr>
            <a:endParaRPr lang="en-US" dirty="0">
              <a:solidFill>
                <a:srgbClr val="000000"/>
              </a:solidFill>
              <a:latin typeface="Century Gothic" panose="020B0502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01470"/>
            <a:ext cx="8345488" cy="731837"/>
          </a:xfrm>
        </p:spPr>
        <p:txBody>
          <a:bodyPr/>
          <a:lstStyle/>
          <a:p>
            <a:r>
              <a:rPr lang="en-US" sz="2000" dirty="0">
                <a:latin typeface="Century Gothic" panose="020B0502020202020204" pitchFamily="34" charset="0"/>
              </a:rPr>
              <a:t>Ethernet MAC Addresses</a:t>
            </a:r>
            <a:br>
              <a:rPr lang="en-US" sz="4000" dirty="0">
                <a:latin typeface="Century Gothic" panose="020B0502020202020204" pitchFamily="34" charset="0"/>
              </a:rPr>
            </a:br>
            <a:r>
              <a:rPr lang="en-US" dirty="0">
                <a:latin typeface="Century Gothic" panose="020B0502020202020204" pitchFamily="34" charset="0"/>
              </a:rPr>
              <a:t>Frame Processing (Continued)</a:t>
            </a:r>
          </a:p>
        </p:txBody>
      </p:sp>
      <p:pic>
        <p:nvPicPr>
          <p:cNvPr id="5" name="Picture 4">
            <a:extLst>
              <a:ext uri="{FF2B5EF4-FFF2-40B4-BE49-F238E27FC236}">
                <a16:creationId xmlns:a16="http://schemas.microsoft.com/office/drawing/2014/main" id="{96B69223-7D35-3345-89F2-D23C56D422F0}"/>
              </a:ext>
            </a:extLst>
          </p:cNvPr>
          <p:cNvPicPr>
            <a:picLocks noChangeAspect="1"/>
          </p:cNvPicPr>
          <p:nvPr/>
        </p:nvPicPr>
        <p:blipFill>
          <a:blip r:embed="rId3"/>
          <a:stretch>
            <a:fillRect/>
          </a:stretch>
        </p:blipFill>
        <p:spPr>
          <a:xfrm>
            <a:off x="1935480" y="1133307"/>
            <a:ext cx="5167914" cy="3386213"/>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6AF8126-A2CB-4DB4-A16F-531B8B57F267}"/>
                  </a:ext>
                </a:extLst>
              </p14:cNvPr>
              <p14:cNvContentPartPr/>
              <p14:nvPr/>
            </p14:nvContentPartPr>
            <p14:xfrm>
              <a:off x="5108040" y="2902320"/>
              <a:ext cx="1107360" cy="1375200"/>
            </p14:xfrm>
          </p:contentPart>
        </mc:Choice>
        <mc:Fallback xmlns="">
          <p:pic>
            <p:nvPicPr>
              <p:cNvPr id="2" name="Ink 1">
                <a:extLst>
                  <a:ext uri="{FF2B5EF4-FFF2-40B4-BE49-F238E27FC236}">
                    <a16:creationId xmlns:a16="http://schemas.microsoft.com/office/drawing/2014/main" id="{B6AF8126-A2CB-4DB4-A16F-531B8B57F267}"/>
                  </a:ext>
                </a:extLst>
              </p:cNvPr>
              <p:cNvPicPr/>
              <p:nvPr/>
            </p:nvPicPr>
            <p:blipFill>
              <a:blip r:embed="rId5"/>
              <a:stretch>
                <a:fillRect/>
              </a:stretch>
            </p:blipFill>
            <p:spPr>
              <a:xfrm>
                <a:off x="5098680" y="2892960"/>
                <a:ext cx="1126080" cy="1393920"/>
              </a:xfrm>
              <a:prstGeom prst="rect">
                <a:avLst/>
              </a:prstGeom>
            </p:spPr>
          </p:pic>
        </mc:Fallback>
      </mc:AlternateContent>
    </p:spTree>
    <p:extLst>
      <p:ext uri="{BB962C8B-B14F-4D97-AF65-F5344CB8AC3E}">
        <p14:creationId xmlns:p14="http://schemas.microsoft.com/office/powerpoint/2010/main" val="195841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277984" y="1620987"/>
            <a:ext cx="8622176" cy="3618545"/>
          </a:xfrm>
        </p:spPr>
        <p:txBody>
          <a:bodyPr/>
          <a:lstStyle/>
          <a:p>
            <a:pPr marL="0" indent="0" algn="just"/>
            <a:r>
              <a:rPr lang="en-US" sz="2400" dirty="0">
                <a:solidFill>
                  <a:srgbClr val="000000"/>
                </a:solidFill>
                <a:latin typeface="Century Gothic" panose="020B0502020202020204" pitchFamily="34" charset="0"/>
              </a:rPr>
              <a:t>In Ethernet, different MAC addresses are used for Layer 2 unicast, broadcast, and multicast communications.</a:t>
            </a:r>
          </a:p>
          <a:p>
            <a:pPr marL="0" indent="0" algn="just"/>
            <a:endParaRPr lang="en-US" sz="2400" dirty="0">
              <a:solidFill>
                <a:srgbClr val="000000"/>
              </a:solidFill>
              <a:latin typeface="Century Gothic" panose="020B0502020202020204" pitchFamily="34" charset="0"/>
            </a:endParaRP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A unicast MAC address is the unique address that is used when a frame is sent from a single transmitting device to a single destination device.</a:t>
            </a:r>
          </a:p>
          <a:p>
            <a:pPr marL="0" indent="0" algn="just"/>
            <a:endParaRPr lang="en-US" dirty="0">
              <a:solidFill>
                <a:srgbClr val="000000"/>
              </a:solidFill>
              <a:latin typeface="Century Gothic" panose="020B0502020202020204" pitchFamily="34" charset="0"/>
            </a:endParaRP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The process that a source host uses to determine the destination MAC address associated with an IPv4 address is known as Address Resolution Protocol (ARP). The process that a source host uses to determine the destination MAC address associated with an IPv6 address is known as Neighbor Discovery (ND).</a:t>
            </a:r>
            <a:endParaRPr lang="en-US" b="1" dirty="0">
              <a:solidFill>
                <a:srgbClr val="000000"/>
              </a:solidFill>
              <a:latin typeface="Century Gothic" panose="020B0502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96679" y="447190"/>
            <a:ext cx="8345488" cy="731837"/>
          </a:xfrm>
        </p:spPr>
        <p:txBody>
          <a:bodyPr/>
          <a:lstStyle/>
          <a:p>
            <a:r>
              <a:rPr lang="en-US" sz="2000" dirty="0">
                <a:latin typeface="Century Gothic" panose="020B0502020202020204" pitchFamily="34" charset="0"/>
              </a:rPr>
              <a:t>Ethernet MAC Addresses</a:t>
            </a:r>
            <a:br>
              <a:rPr lang="en-US" sz="4000" dirty="0">
                <a:latin typeface="Century Gothic" panose="020B0502020202020204" pitchFamily="34" charset="0"/>
              </a:rPr>
            </a:br>
            <a:r>
              <a:rPr lang="en-US" dirty="0">
                <a:latin typeface="Century Gothic" panose="020B0502020202020204" pitchFamily="34" charset="0"/>
              </a:rPr>
              <a:t>Unicast MAC Address</a:t>
            </a:r>
          </a:p>
        </p:txBody>
      </p:sp>
    </p:spTree>
    <p:extLst>
      <p:ext uri="{BB962C8B-B14F-4D97-AF65-F5344CB8AC3E}">
        <p14:creationId xmlns:p14="http://schemas.microsoft.com/office/powerpoint/2010/main" val="243904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196679" y="1142656"/>
            <a:ext cx="7723016" cy="390693"/>
          </a:xfrm>
        </p:spPr>
        <p:txBody>
          <a:bodyPr/>
          <a:lstStyle/>
          <a:p>
            <a:pPr marL="0" indent="0" algn="just"/>
            <a:r>
              <a:rPr lang="en-US" b="1" dirty="0">
                <a:solidFill>
                  <a:srgbClr val="000000"/>
                </a:solidFill>
                <a:latin typeface="Century Gothic" panose="020B0502020202020204" pitchFamily="34" charset="0"/>
              </a:rPr>
              <a:t>Note:</a:t>
            </a:r>
            <a:r>
              <a:rPr lang="en-US" dirty="0">
                <a:solidFill>
                  <a:srgbClr val="000000"/>
                </a:solidFill>
                <a:latin typeface="Century Gothic" panose="020B0502020202020204" pitchFamily="34" charset="0"/>
              </a:rPr>
              <a:t> The source MAC address must always be a unicast.</a:t>
            </a:r>
          </a:p>
          <a:p>
            <a:pPr marL="0" indent="0" algn="l"/>
            <a:endParaRPr lang="en-US" dirty="0">
              <a:solidFill>
                <a:srgbClr val="000000"/>
              </a:solidFill>
              <a:latin typeface="Century Gothic" panose="020B0502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96679" y="492910"/>
            <a:ext cx="8345488" cy="731837"/>
          </a:xfrm>
        </p:spPr>
        <p:txBody>
          <a:bodyPr/>
          <a:lstStyle/>
          <a:p>
            <a:r>
              <a:rPr lang="en-US" sz="2000" dirty="0">
                <a:latin typeface="Century Gothic" panose="020B0502020202020204" pitchFamily="34" charset="0"/>
              </a:rPr>
              <a:t>Ethernet MAC Addresses</a:t>
            </a:r>
            <a:br>
              <a:rPr lang="en-US" sz="4000" dirty="0">
                <a:latin typeface="Century Gothic" panose="020B0502020202020204" pitchFamily="34" charset="0"/>
              </a:rPr>
            </a:br>
            <a:r>
              <a:rPr lang="en-US" dirty="0">
                <a:latin typeface="Century Gothic" panose="020B0502020202020204" pitchFamily="34" charset="0"/>
              </a:rPr>
              <a:t>Unicast MAC Address (Continued)</a:t>
            </a:r>
          </a:p>
        </p:txBody>
      </p:sp>
      <p:pic>
        <p:nvPicPr>
          <p:cNvPr id="5" name="Picture 4">
            <a:extLst>
              <a:ext uri="{FF2B5EF4-FFF2-40B4-BE49-F238E27FC236}">
                <a16:creationId xmlns:a16="http://schemas.microsoft.com/office/drawing/2014/main" id="{5AC423A4-E5CC-3D4C-8FD2-2A3C0F10D304}"/>
              </a:ext>
            </a:extLst>
          </p:cNvPr>
          <p:cNvPicPr>
            <a:picLocks noChangeAspect="1"/>
          </p:cNvPicPr>
          <p:nvPr/>
        </p:nvPicPr>
        <p:blipFill>
          <a:blip r:embed="rId3"/>
          <a:stretch>
            <a:fillRect/>
          </a:stretch>
        </p:blipFill>
        <p:spPr>
          <a:xfrm>
            <a:off x="906927" y="1670509"/>
            <a:ext cx="7635240" cy="507382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FB4CBC2-DE16-489F-9523-75AFE58FBB9E}"/>
                  </a:ext>
                </a:extLst>
              </p14:cNvPr>
              <p14:cNvContentPartPr/>
              <p14:nvPr/>
            </p14:nvContentPartPr>
            <p14:xfrm>
              <a:off x="6009840" y="1812600"/>
              <a:ext cx="1250640" cy="1456200"/>
            </p14:xfrm>
          </p:contentPart>
        </mc:Choice>
        <mc:Fallback xmlns="">
          <p:pic>
            <p:nvPicPr>
              <p:cNvPr id="2" name="Ink 1">
                <a:extLst>
                  <a:ext uri="{FF2B5EF4-FFF2-40B4-BE49-F238E27FC236}">
                    <a16:creationId xmlns:a16="http://schemas.microsoft.com/office/drawing/2014/main" id="{FFB4CBC2-DE16-489F-9523-75AFE58FBB9E}"/>
                  </a:ext>
                </a:extLst>
              </p:cNvPr>
              <p:cNvPicPr/>
              <p:nvPr/>
            </p:nvPicPr>
            <p:blipFill>
              <a:blip r:embed="rId5"/>
              <a:stretch>
                <a:fillRect/>
              </a:stretch>
            </p:blipFill>
            <p:spPr>
              <a:xfrm>
                <a:off x="1285560" y="1481760"/>
                <a:ext cx="7377120" cy="4127040"/>
              </a:xfrm>
              <a:prstGeom prst="rect">
                <a:avLst/>
              </a:prstGeom>
            </p:spPr>
          </p:pic>
        </mc:Fallback>
      </mc:AlternateContent>
    </p:spTree>
    <p:extLst>
      <p:ext uri="{BB962C8B-B14F-4D97-AF65-F5344CB8AC3E}">
        <p14:creationId xmlns:p14="http://schemas.microsoft.com/office/powerpoint/2010/main" val="92422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274320" y="1620986"/>
            <a:ext cx="8625840" cy="3657998"/>
          </a:xfrm>
        </p:spPr>
        <p:txBody>
          <a:bodyPr/>
          <a:lstStyle/>
          <a:p>
            <a:pPr marL="0" indent="0" algn="just"/>
            <a:r>
              <a:rPr lang="en-US" sz="2200" dirty="0">
                <a:solidFill>
                  <a:srgbClr val="000000"/>
                </a:solidFill>
                <a:latin typeface="Century Gothic" panose="020B0502020202020204" pitchFamily="34" charset="0"/>
              </a:rPr>
              <a:t>An Ethernet broadcast frame is received and processed by every device on the Ethernet LAN. The features of an Ethernet broadcast are as follows:</a:t>
            </a:r>
          </a:p>
          <a:p>
            <a:pPr marL="285750" indent="-285750" algn="just">
              <a:buFont typeface="Arial" panose="020B0604020202020204" pitchFamily="34" charset="0"/>
              <a:buChar char="•"/>
            </a:pPr>
            <a:r>
              <a:rPr lang="en-US" sz="2200" dirty="0">
                <a:solidFill>
                  <a:srgbClr val="000000"/>
                </a:solidFill>
                <a:latin typeface="Century Gothic" panose="020B0502020202020204" pitchFamily="34" charset="0"/>
              </a:rPr>
              <a:t>It has a destination MAC address of FF-FF-FF-FF-FF-FF in hexadecimal (48 ones in binary).</a:t>
            </a:r>
          </a:p>
          <a:p>
            <a:pPr marL="285750" indent="-285750" algn="just">
              <a:buFont typeface="Arial" panose="020B0604020202020204" pitchFamily="34" charset="0"/>
              <a:buChar char="•"/>
            </a:pPr>
            <a:r>
              <a:rPr lang="en-US" sz="2200" dirty="0">
                <a:solidFill>
                  <a:srgbClr val="000000"/>
                </a:solidFill>
                <a:latin typeface="Century Gothic" panose="020B0502020202020204" pitchFamily="34" charset="0"/>
              </a:rPr>
              <a:t>It is flooded out all Ethernet switch ports except the incoming port. It is not forwarded by a router.</a:t>
            </a:r>
          </a:p>
          <a:p>
            <a:pPr marL="285750" indent="-285750" algn="just">
              <a:buFont typeface="Arial" panose="020B0604020202020204" pitchFamily="34" charset="0"/>
              <a:buChar char="•"/>
            </a:pPr>
            <a:r>
              <a:rPr lang="en-US" sz="2200" dirty="0">
                <a:solidFill>
                  <a:srgbClr val="000000"/>
                </a:solidFill>
                <a:latin typeface="Century Gothic" panose="020B0502020202020204" pitchFamily="34" charset="0"/>
              </a:rPr>
              <a:t>If the encapsulated data is an IPv4 broadcast packet, this means the packet contains a destination IPv4 address that has all ones (1s) in the host portion. This numbering in the address means that all hosts on that local network (broadcast domain) will receive and process the packet.</a:t>
            </a:r>
          </a:p>
          <a:p>
            <a:pPr marL="285750" indent="-285750" algn="just">
              <a:buFont typeface="Arial" panose="020B0604020202020204" pitchFamily="34" charset="0"/>
              <a:buChar char="•"/>
            </a:pPr>
            <a:endParaRPr lang="en-US" sz="2200" dirty="0">
              <a:solidFill>
                <a:srgbClr val="000000"/>
              </a:solidFill>
              <a:latin typeface="Century Gothic" panose="020B0502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7123"/>
            <a:ext cx="8345488" cy="731837"/>
          </a:xfrm>
        </p:spPr>
        <p:txBody>
          <a:bodyPr/>
          <a:lstStyle/>
          <a:p>
            <a:r>
              <a:rPr lang="en-US" sz="2000" dirty="0">
                <a:latin typeface="Century Gothic" panose="020B0502020202020204" pitchFamily="34" charset="0"/>
              </a:rPr>
              <a:t>Ethernet MAC Addresses</a:t>
            </a:r>
            <a:br>
              <a:rPr lang="en-US" sz="4000" dirty="0">
                <a:latin typeface="Century Gothic" panose="020B0502020202020204" pitchFamily="34" charset="0"/>
              </a:rPr>
            </a:br>
            <a:r>
              <a:rPr lang="en-US" dirty="0">
                <a:latin typeface="Century Gothic" panose="020B0502020202020204" pitchFamily="34" charset="0"/>
              </a:rPr>
              <a:t>Broadcast MAC Address</a:t>
            </a:r>
          </a:p>
        </p:txBody>
      </p:sp>
    </p:spTree>
    <p:extLst>
      <p:ext uri="{BB962C8B-B14F-4D97-AF65-F5344CB8AC3E}">
        <p14:creationId xmlns:p14="http://schemas.microsoft.com/office/powerpoint/2010/main" val="1274917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79886"/>
            <a:ext cx="8345488" cy="731837"/>
          </a:xfrm>
        </p:spPr>
        <p:txBody>
          <a:bodyPr/>
          <a:lstStyle/>
          <a:p>
            <a:r>
              <a:rPr lang="en-US" sz="2000" dirty="0">
                <a:latin typeface="Century Gothic" panose="020B0502020202020204" pitchFamily="34" charset="0"/>
              </a:rPr>
              <a:t>Ethernet MAC Addresses</a:t>
            </a:r>
            <a:br>
              <a:rPr lang="en-US" sz="4000" dirty="0">
                <a:latin typeface="Century Gothic" panose="020B0502020202020204" pitchFamily="34" charset="0"/>
              </a:rPr>
            </a:br>
            <a:r>
              <a:rPr lang="en-US" dirty="0">
                <a:latin typeface="Century Gothic" panose="020B0502020202020204" pitchFamily="34" charset="0"/>
              </a:rPr>
              <a:t>Broadcast MAC Address (Continued)</a:t>
            </a:r>
          </a:p>
        </p:txBody>
      </p:sp>
      <p:pic>
        <p:nvPicPr>
          <p:cNvPr id="5" name="Picture 4">
            <a:extLst>
              <a:ext uri="{FF2B5EF4-FFF2-40B4-BE49-F238E27FC236}">
                <a16:creationId xmlns:a16="http://schemas.microsoft.com/office/drawing/2014/main" id="{9BB74621-5EE7-1449-9518-A33F812065C0}"/>
              </a:ext>
            </a:extLst>
          </p:cNvPr>
          <p:cNvPicPr>
            <a:picLocks noChangeAspect="1"/>
          </p:cNvPicPr>
          <p:nvPr/>
        </p:nvPicPr>
        <p:blipFill>
          <a:blip r:embed="rId3"/>
          <a:stretch>
            <a:fillRect/>
          </a:stretch>
        </p:blipFill>
        <p:spPr>
          <a:xfrm>
            <a:off x="411480" y="1268960"/>
            <a:ext cx="8397239" cy="5460208"/>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F17DF53-0E7C-4701-BD22-9A76FAAF89AA}"/>
                  </a:ext>
                </a:extLst>
              </p14:cNvPr>
              <p14:cNvContentPartPr/>
              <p14:nvPr/>
            </p14:nvContentPartPr>
            <p14:xfrm>
              <a:off x="2562840" y="3089520"/>
              <a:ext cx="714960" cy="2107800"/>
            </p14:xfrm>
          </p:contentPart>
        </mc:Choice>
        <mc:Fallback xmlns="">
          <p:pic>
            <p:nvPicPr>
              <p:cNvPr id="2" name="Ink 1">
                <a:extLst>
                  <a:ext uri="{FF2B5EF4-FFF2-40B4-BE49-F238E27FC236}">
                    <a16:creationId xmlns:a16="http://schemas.microsoft.com/office/drawing/2014/main" id="{0F17DF53-0E7C-4701-BD22-9A76FAAF89AA}"/>
                  </a:ext>
                </a:extLst>
              </p:cNvPr>
              <p:cNvPicPr/>
              <p:nvPr/>
            </p:nvPicPr>
            <p:blipFill>
              <a:blip r:embed="rId5"/>
              <a:stretch>
                <a:fillRect/>
              </a:stretch>
            </p:blipFill>
            <p:spPr>
              <a:xfrm>
                <a:off x="348120" y="1187280"/>
                <a:ext cx="7430400" cy="4367880"/>
              </a:xfrm>
              <a:prstGeom prst="rect">
                <a:avLst/>
              </a:prstGeom>
            </p:spPr>
          </p:pic>
        </mc:Fallback>
      </mc:AlternateContent>
    </p:spTree>
    <p:extLst>
      <p:ext uri="{BB962C8B-B14F-4D97-AF65-F5344CB8AC3E}">
        <p14:creationId xmlns:p14="http://schemas.microsoft.com/office/powerpoint/2010/main" val="2861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22911" y="1620986"/>
            <a:ext cx="8446769" cy="3836839"/>
          </a:xfrm>
        </p:spPr>
        <p:txBody>
          <a:bodyPr/>
          <a:lstStyle/>
          <a:p>
            <a:pPr marL="0" indent="0" algn="just"/>
            <a:r>
              <a:rPr lang="en-US" dirty="0">
                <a:solidFill>
                  <a:srgbClr val="000000"/>
                </a:solidFill>
                <a:latin typeface="Century Gothic" panose="020B0502020202020204" pitchFamily="34" charset="0"/>
              </a:rPr>
              <a:t>An Ethernet multicast frame is received and processed by a group of devices that belong to the same multicast group. </a:t>
            </a:r>
          </a:p>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There is a destination MAC address of 01-00-5E when the encapsulated data is an IPv4 multicast packet and a destination MAC address of 33-33 when the encapsulated data is an IPv6 multicast packet.</a:t>
            </a:r>
          </a:p>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There are other reserved multicast destination MAC addresses for when the encapsulated data is not IP, such as Spanning Tree Protocol (STP).</a:t>
            </a:r>
          </a:p>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It is flooded out all Ethernet switch ports except the incoming port, unless the switch is configured for multicast snooping. It is not forwarded by a router, unless the router is configured to route multicast packets.</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89560" y="462430"/>
            <a:ext cx="8345488" cy="731837"/>
          </a:xfrm>
        </p:spPr>
        <p:txBody>
          <a:bodyPr/>
          <a:lstStyle/>
          <a:p>
            <a:r>
              <a:rPr lang="en-US" sz="2000" dirty="0">
                <a:latin typeface="Century Gothic" panose="020B0502020202020204" pitchFamily="34" charset="0"/>
              </a:rPr>
              <a:t>Ethernet MAC Addresses</a:t>
            </a:r>
            <a:br>
              <a:rPr lang="en-US" sz="4000" dirty="0">
                <a:latin typeface="Century Gothic" panose="020B0502020202020204" pitchFamily="34" charset="0"/>
              </a:rPr>
            </a:br>
            <a:r>
              <a:rPr lang="en-US" dirty="0">
                <a:latin typeface="Century Gothic" panose="020B0502020202020204" pitchFamily="34" charset="0"/>
              </a:rPr>
              <a:t>Multicast MAC Address</a:t>
            </a:r>
          </a:p>
        </p:txBody>
      </p:sp>
    </p:spTree>
    <p:extLst>
      <p:ext uri="{BB962C8B-B14F-4D97-AF65-F5344CB8AC3E}">
        <p14:creationId xmlns:p14="http://schemas.microsoft.com/office/powerpoint/2010/main" val="9647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289560" y="1057107"/>
            <a:ext cx="8506936" cy="1503214"/>
          </a:xfrm>
        </p:spPr>
        <p:txBody>
          <a:bodyPr/>
          <a:lstStyle/>
          <a:p>
            <a:pPr marL="285750" indent="-285750" algn="just">
              <a:buFont typeface="Arial" panose="020B0604020202020204" pitchFamily="34" charset="0"/>
              <a:buChar char="•"/>
            </a:pPr>
            <a:r>
              <a:rPr lang="en-US" sz="1800" dirty="0">
                <a:solidFill>
                  <a:srgbClr val="000000"/>
                </a:solidFill>
                <a:latin typeface="Century Gothic" panose="020B0502020202020204" pitchFamily="34" charset="0"/>
              </a:rPr>
              <a:t>Because multicast addresses represent a group of addresses (sometimes called a host group), they can only be used as the destination of a packet. The source will always be a unicast address.</a:t>
            </a:r>
          </a:p>
          <a:p>
            <a:pPr marL="285750" indent="-285750" algn="just">
              <a:buFont typeface="Arial" panose="020B0604020202020204" pitchFamily="34" charset="0"/>
              <a:buChar char="•"/>
            </a:pPr>
            <a:r>
              <a:rPr lang="en-US" sz="1800" dirty="0">
                <a:solidFill>
                  <a:srgbClr val="000000"/>
                </a:solidFill>
                <a:latin typeface="Century Gothic" panose="020B0502020202020204" pitchFamily="34" charset="0"/>
              </a:rPr>
              <a:t>As with the unicast and broadcast addresses, the multicast IP address requires a corresponding multicast MAC address.</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89560" y="462430"/>
            <a:ext cx="8345488" cy="731837"/>
          </a:xfrm>
        </p:spPr>
        <p:txBody>
          <a:bodyPr/>
          <a:lstStyle/>
          <a:p>
            <a:r>
              <a:rPr lang="en-US" sz="2400" dirty="0">
                <a:latin typeface="Century Gothic" panose="020B0502020202020204" pitchFamily="34" charset="0"/>
              </a:rPr>
              <a:t>Ethernet MAC Addresses</a:t>
            </a:r>
            <a:br>
              <a:rPr lang="en-US" sz="4400" dirty="0">
                <a:latin typeface="Century Gothic" panose="020B0502020202020204" pitchFamily="34" charset="0"/>
              </a:rPr>
            </a:br>
            <a:r>
              <a:rPr lang="en-US" sz="3600" dirty="0">
                <a:latin typeface="Century Gothic" panose="020B0502020202020204" pitchFamily="34" charset="0"/>
              </a:rPr>
              <a:t>Multicast MAC Address (Continued)</a:t>
            </a:r>
          </a:p>
        </p:txBody>
      </p:sp>
      <p:pic>
        <p:nvPicPr>
          <p:cNvPr id="5" name="Picture 4">
            <a:extLst>
              <a:ext uri="{FF2B5EF4-FFF2-40B4-BE49-F238E27FC236}">
                <a16:creationId xmlns:a16="http://schemas.microsoft.com/office/drawing/2014/main" id="{C2CEE847-F74D-1643-8791-340AD51F8CE0}"/>
              </a:ext>
            </a:extLst>
          </p:cNvPr>
          <p:cNvPicPr>
            <a:picLocks noChangeAspect="1"/>
          </p:cNvPicPr>
          <p:nvPr/>
        </p:nvPicPr>
        <p:blipFill>
          <a:blip r:embed="rId3"/>
          <a:stretch>
            <a:fillRect/>
          </a:stretch>
        </p:blipFill>
        <p:spPr>
          <a:xfrm>
            <a:off x="1503600" y="2560321"/>
            <a:ext cx="6832680" cy="4160108"/>
          </a:xfrm>
          <a:prstGeom prst="rect">
            <a:avLst/>
          </a:prstGeom>
        </p:spPr>
      </p:pic>
    </p:spTree>
    <p:extLst>
      <p:ext uri="{BB962C8B-B14F-4D97-AF65-F5344CB8AC3E}">
        <p14:creationId xmlns:p14="http://schemas.microsoft.com/office/powerpoint/2010/main" val="104290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514" y="1265524"/>
            <a:ext cx="8810625" cy="4525962"/>
          </a:xfrm>
        </p:spPr>
        <p:txBody>
          <a:bodyPr/>
          <a:lstStyle/>
          <a:p>
            <a:r>
              <a:rPr lang="en-US" altLang="en-US" sz="2000" b="1" dirty="0">
                <a:latin typeface="Century Gothic" panose="020B0502020202020204" pitchFamily="34" charset="0"/>
              </a:rPr>
              <a:t>If you have mastered this topic, </a:t>
            </a:r>
            <a:r>
              <a:rPr lang="en-US" altLang="en-US" sz="2000" b="1" dirty="0">
                <a:solidFill>
                  <a:srgbClr val="990000"/>
                </a:solidFill>
                <a:latin typeface="Century Gothic" panose="020B0502020202020204" pitchFamily="34" charset="0"/>
              </a:rPr>
              <a:t>you should be able to use the following terms correctly in your assignments and exams</a:t>
            </a:r>
            <a:r>
              <a:rPr lang="en-US" altLang="en-US" sz="2000" b="1" dirty="0">
                <a:latin typeface="Century Gothic" panose="020B0502020202020204" pitchFamily="34" charset="0"/>
              </a:rPr>
              <a:t>:</a:t>
            </a:r>
          </a:p>
          <a:p>
            <a:pPr marL="0" indent="0">
              <a:buNone/>
            </a:pPr>
            <a:endParaRPr lang="en-US" altLang="en-US" sz="2000" b="1" dirty="0">
              <a:latin typeface="Century Gothic" panose="020B0502020202020204" pitchFamily="34" charset="0"/>
            </a:endParaRPr>
          </a:p>
          <a:p>
            <a:r>
              <a:rPr lang="en-US" altLang="en-US" sz="1400" dirty="0">
                <a:latin typeface="Century Gothic" panose="020B0502020202020204" pitchFamily="34" charset="0"/>
              </a:rPr>
              <a:t>Data Link Layer and Standards</a:t>
            </a:r>
          </a:p>
          <a:p>
            <a:r>
              <a:rPr lang="en-US" altLang="en-US" sz="1400" dirty="0">
                <a:latin typeface="Century Gothic" panose="020B0502020202020204" pitchFamily="34" charset="0"/>
              </a:rPr>
              <a:t>Topologies LAN and WAN</a:t>
            </a:r>
          </a:p>
          <a:p>
            <a:r>
              <a:rPr lang="en-US" altLang="en-US" sz="1400" dirty="0">
                <a:latin typeface="Century Gothic" panose="020B0502020202020204" pitchFamily="34" charset="0"/>
              </a:rPr>
              <a:t>Half and full duplex</a:t>
            </a:r>
          </a:p>
          <a:p>
            <a:r>
              <a:rPr lang="en-US" altLang="en-US" sz="1400" dirty="0">
                <a:latin typeface="Century Gothic" panose="020B0502020202020204" pitchFamily="34" charset="0"/>
              </a:rPr>
              <a:t>Access Control Methods - CSMA/CD – CSMA/CA</a:t>
            </a:r>
          </a:p>
          <a:p>
            <a:r>
              <a:rPr lang="en-US" altLang="en-US" sz="1400" dirty="0">
                <a:latin typeface="Century Gothic" panose="020B0502020202020204" pitchFamily="34" charset="0"/>
              </a:rPr>
              <a:t>Ethernet</a:t>
            </a:r>
          </a:p>
          <a:p>
            <a:r>
              <a:rPr lang="en-US" altLang="en-US" sz="1400" dirty="0">
                <a:latin typeface="Century Gothic" panose="020B0502020202020204" pitchFamily="34" charset="0"/>
              </a:rPr>
              <a:t>MAC Address</a:t>
            </a:r>
          </a:p>
          <a:p>
            <a:r>
              <a:rPr lang="en-US" altLang="en-US" sz="1400" dirty="0">
                <a:latin typeface="Century Gothic" panose="020B0502020202020204" pitchFamily="34" charset="0"/>
              </a:rPr>
              <a:t>Hexadecimal</a:t>
            </a:r>
          </a:p>
          <a:p>
            <a:r>
              <a:rPr lang="en-US" altLang="en-US" sz="1400" dirty="0">
                <a:latin typeface="Century Gothic" panose="020B0502020202020204" pitchFamily="34" charset="0"/>
              </a:rPr>
              <a:t>MAC Address Table (CAM Table)</a:t>
            </a:r>
          </a:p>
          <a:p>
            <a:r>
              <a:rPr lang="en-US" altLang="en-US" sz="1400" dirty="0">
                <a:latin typeface="Century Gothic" panose="020B0502020202020204" pitchFamily="34" charset="0"/>
              </a:rPr>
              <a:t>Learning / Forwarding</a:t>
            </a:r>
          </a:p>
          <a:p>
            <a:r>
              <a:rPr lang="en-US" altLang="en-US" sz="1400" dirty="0">
                <a:latin typeface="Century Gothic" panose="020B0502020202020204" pitchFamily="34" charset="0"/>
              </a:rPr>
              <a:t>Filtering</a:t>
            </a:r>
          </a:p>
          <a:p>
            <a:r>
              <a:rPr lang="en-US" sz="1400" dirty="0">
                <a:latin typeface="Century Gothic" panose="020B0502020202020204" pitchFamily="34" charset="0"/>
              </a:rPr>
              <a:t>Cut-Through Switching</a:t>
            </a:r>
          </a:p>
          <a:p>
            <a:r>
              <a:rPr lang="en-US" altLang="en-US" sz="1400" dirty="0">
                <a:latin typeface="Century Gothic" panose="020B0502020202020204" pitchFamily="34" charset="0"/>
              </a:rPr>
              <a:t>IP address</a:t>
            </a:r>
          </a:p>
          <a:p>
            <a:r>
              <a:rPr lang="en-US" altLang="en-US" sz="1400" dirty="0">
                <a:latin typeface="Century Gothic" panose="020B0502020202020204" pitchFamily="34" charset="0"/>
              </a:rPr>
              <a:t>Address Resolution Protocol (ARP)</a:t>
            </a:r>
          </a:p>
          <a:p>
            <a:r>
              <a:rPr lang="en-US" altLang="en-US" sz="1400" dirty="0">
                <a:latin typeface="Century Gothic" panose="020B0502020202020204" pitchFamily="34" charset="0"/>
              </a:rPr>
              <a:t>Physical and Logical Address</a:t>
            </a:r>
          </a:p>
          <a:p>
            <a:r>
              <a:rPr lang="en-US" altLang="en-US" sz="1400" dirty="0">
                <a:latin typeface="Century Gothic" panose="020B0502020202020204" pitchFamily="34" charset="0"/>
              </a:rPr>
              <a:t>ARP Broadcast</a:t>
            </a:r>
          </a:p>
          <a:p>
            <a:r>
              <a:rPr lang="en-US" altLang="en-US" sz="1400" dirty="0">
                <a:latin typeface="Century Gothic" panose="020B0502020202020204" pitchFamily="34" charset="0"/>
              </a:rPr>
              <a:t>ARP Spoofing</a:t>
            </a:r>
          </a:p>
          <a:p>
            <a:endParaRPr lang="en-US" altLang="en-US" sz="1800" dirty="0">
              <a:latin typeface="Century Gothic" panose="020B0502020202020204" pitchFamily="34" charset="0"/>
            </a:endParaRPr>
          </a:p>
          <a:p>
            <a:endParaRPr lang="en-US" sz="2800" b="1" dirty="0"/>
          </a:p>
        </p:txBody>
      </p:sp>
      <p:sp>
        <p:nvSpPr>
          <p:cNvPr id="2" name="Title 1"/>
          <p:cNvSpPr>
            <a:spLocks noGrp="1"/>
          </p:cNvSpPr>
          <p:nvPr>
            <p:ph type="title"/>
          </p:nvPr>
        </p:nvSpPr>
        <p:spPr>
          <a:xfrm>
            <a:off x="221514" y="0"/>
            <a:ext cx="7843030" cy="1143000"/>
          </a:xfrm>
        </p:spPr>
        <p:txBody>
          <a:bodyPr/>
          <a:lstStyle/>
          <a:p>
            <a:pPr algn="ctr"/>
            <a:r>
              <a:rPr lang="en-US" altLang="en-US" b="1" u="sng" dirty="0">
                <a:solidFill>
                  <a:schemeClr val="tx1"/>
                </a:solidFill>
                <a:latin typeface="Century Gothic" panose="020B0502020202020204" pitchFamily="34" charset="0"/>
                <a:cs typeface="Arial" panose="020B0604020202020204" pitchFamily="34" charset="0"/>
              </a:rPr>
              <a:t>Key Terms You Must Be Able To Use</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1393657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6.3 The MAC Address Table</a:t>
            </a:r>
            <a:endParaRPr lang="en-US" sz="2400" dirty="0">
              <a:solidFill>
                <a:srgbClr val="00B0F0"/>
              </a:solidFill>
            </a:endParaRPr>
          </a:p>
        </p:txBody>
      </p:sp>
    </p:spTree>
    <p:extLst>
      <p:ext uri="{BB962C8B-B14F-4D97-AF65-F5344CB8AC3E}">
        <p14:creationId xmlns:p14="http://schemas.microsoft.com/office/powerpoint/2010/main" val="79905275"/>
      </p:ext>
    </p:extLst>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3" y="1712426"/>
            <a:ext cx="8280057" cy="3657998"/>
          </a:xfrm>
        </p:spPr>
        <p:txBody>
          <a:bodyPr/>
          <a:lstStyle/>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A Layer 2 Ethernet switch uses Layer 2 MAC addresses to make forwarding decisions. It is completely unaware of the data (protocol) being carried in the data portion of the frame, such as an IPv4 packet, an ARP message, or an IPv6 ND packet. The switch makes its forwarding decisions based solely on the Layer 2 Ethernet MAC addresses.</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An Ethernet switch examines its MAC address table to make a forwarding decision for each frame, unlike legacy Ethernet hubs that repeat bits out all ports except the incoming port. </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When a switch is turned on, the MAC address table is empty</a:t>
            </a:r>
            <a:endParaRPr lang="en-US" sz="1800" dirty="0">
              <a:solidFill>
                <a:srgbClr val="000000"/>
              </a:solidFill>
              <a:latin typeface="Century Gothic" panose="020B0502020202020204" pitchFamily="34" charset="0"/>
            </a:endParaRPr>
          </a:p>
          <a:p>
            <a:pPr marL="0" indent="0" algn="just"/>
            <a:endParaRPr lang="en-US" b="1" dirty="0">
              <a:solidFill>
                <a:srgbClr val="000000"/>
              </a:solidFill>
              <a:latin typeface="Century Gothic" panose="020B0502020202020204" pitchFamily="34" charset="0"/>
            </a:endParaRPr>
          </a:p>
          <a:p>
            <a:pPr marL="0" indent="0" algn="just"/>
            <a:r>
              <a:rPr lang="en-US" b="1" dirty="0">
                <a:solidFill>
                  <a:srgbClr val="000000"/>
                </a:solidFill>
                <a:latin typeface="Century Gothic" panose="020B0502020202020204" pitchFamily="34" charset="0"/>
              </a:rPr>
              <a:t>Note</a:t>
            </a:r>
            <a:r>
              <a:rPr lang="en-US" dirty="0">
                <a:solidFill>
                  <a:srgbClr val="000000"/>
                </a:solidFill>
                <a:latin typeface="Century Gothic" panose="020B0502020202020204" pitchFamily="34" charset="0"/>
              </a:rPr>
              <a:t>: The MAC address table is sometimes referred to as a content addressable memory (CAM) table.</a:t>
            </a:r>
          </a:p>
          <a:p>
            <a:pPr marL="342900" indent="-342900" algn="l">
              <a:buFont typeface="Arial" panose="020B0604020202020204" pitchFamily="34" charset="0"/>
              <a:buChar char="•"/>
            </a:pPr>
            <a:endParaRPr lang="en-US" dirty="0">
              <a:solidFill>
                <a:srgbClr val="000000"/>
              </a:solidFill>
              <a:latin typeface="Century Gothic" panose="020B0502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69110"/>
            <a:ext cx="8345488" cy="731837"/>
          </a:xfrm>
        </p:spPr>
        <p:txBody>
          <a:bodyPr/>
          <a:lstStyle/>
          <a:p>
            <a:r>
              <a:rPr lang="en-US" sz="2000" dirty="0">
                <a:latin typeface="Century Gothic" panose="020B0502020202020204" pitchFamily="34" charset="0"/>
              </a:rPr>
              <a:t>The MAC Address Table</a:t>
            </a:r>
            <a:br>
              <a:rPr lang="en-US" sz="4000" dirty="0">
                <a:latin typeface="Century Gothic" panose="020B0502020202020204" pitchFamily="34" charset="0"/>
              </a:rPr>
            </a:br>
            <a:r>
              <a:rPr lang="en-US" dirty="0">
                <a:latin typeface="Century Gothic" panose="020B0502020202020204" pitchFamily="34" charset="0"/>
              </a:rPr>
              <a:t>Switch Fundamentals</a:t>
            </a:r>
          </a:p>
        </p:txBody>
      </p:sp>
    </p:spTree>
    <p:extLst>
      <p:ext uri="{BB962C8B-B14F-4D97-AF65-F5344CB8AC3E}">
        <p14:creationId xmlns:p14="http://schemas.microsoft.com/office/powerpoint/2010/main" val="373563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520383" y="1620986"/>
            <a:ext cx="8280057" cy="3657998"/>
          </a:xfrm>
        </p:spPr>
        <p:txBody>
          <a:bodyPr/>
          <a:lstStyle/>
          <a:p>
            <a:pPr marL="0" indent="0" algn="just"/>
            <a:r>
              <a:rPr lang="en-US" b="1" dirty="0">
                <a:solidFill>
                  <a:srgbClr val="000000"/>
                </a:solidFill>
                <a:latin typeface="Century Gothic" panose="020B0502020202020204" pitchFamily="34" charset="0"/>
              </a:rPr>
              <a:t>Examine the Source MAC Address (Learn)</a:t>
            </a:r>
            <a:endParaRPr lang="en-US" dirty="0">
              <a:solidFill>
                <a:srgbClr val="000000"/>
              </a:solidFill>
              <a:latin typeface="Century Gothic" panose="020B0502020202020204" pitchFamily="34" charset="0"/>
            </a:endParaRPr>
          </a:p>
          <a:p>
            <a:pPr marL="0" indent="0" algn="just"/>
            <a:r>
              <a:rPr lang="en-US" dirty="0">
                <a:solidFill>
                  <a:srgbClr val="000000"/>
                </a:solidFill>
                <a:latin typeface="Century Gothic" panose="020B0502020202020204" pitchFamily="34" charset="0"/>
              </a:rPr>
              <a:t>Every frame that enters a switch is checked for new information to learn. It does this by examining the source MAC address of the frame and the port number where the frame entered the switch. If the source MAC address does not exist, it is added to the table along with the incoming port number. If the source MAC address does exist, the switch updates the refresh timer for that entry. By default, most Ethernet switches keep an entry in the table for 5 minutes.</a:t>
            </a:r>
          </a:p>
          <a:p>
            <a:pPr marL="0" indent="0" algn="just"/>
            <a:endParaRPr lang="en-US" b="1" dirty="0">
              <a:solidFill>
                <a:srgbClr val="000000"/>
              </a:solidFill>
              <a:latin typeface="Century Gothic" panose="020B0502020202020204" pitchFamily="34" charset="0"/>
            </a:endParaRPr>
          </a:p>
          <a:p>
            <a:pPr marL="0" indent="0" algn="just"/>
            <a:r>
              <a:rPr lang="en-US" b="1" dirty="0">
                <a:solidFill>
                  <a:srgbClr val="000000"/>
                </a:solidFill>
                <a:latin typeface="Century Gothic" panose="020B0502020202020204" pitchFamily="34" charset="0"/>
              </a:rPr>
              <a:t>Note</a:t>
            </a:r>
            <a:r>
              <a:rPr lang="en-US" dirty="0">
                <a:solidFill>
                  <a:srgbClr val="000000"/>
                </a:solidFill>
                <a:latin typeface="Century Gothic" panose="020B0502020202020204" pitchFamily="34" charset="0"/>
              </a:rPr>
              <a:t>: If the source MAC address does exist in the table but on a different port, the switch treats this as a new entry. The entry is replaced using the same MAC address but with the more current port number.</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21920" y="569110"/>
            <a:ext cx="8345488" cy="731837"/>
          </a:xfrm>
        </p:spPr>
        <p:txBody>
          <a:bodyPr/>
          <a:lstStyle/>
          <a:p>
            <a:r>
              <a:rPr lang="en-US" sz="2000" dirty="0">
                <a:latin typeface="Century Gothic" panose="020B0502020202020204" pitchFamily="34" charset="0"/>
              </a:rPr>
              <a:t>The MAC Address Table</a:t>
            </a:r>
            <a:br>
              <a:rPr lang="en-US" sz="4000" dirty="0">
                <a:latin typeface="Century Gothic" panose="020B0502020202020204" pitchFamily="34" charset="0"/>
              </a:rPr>
            </a:br>
            <a:r>
              <a:rPr lang="en-US" dirty="0">
                <a:latin typeface="Century Gothic" panose="020B0502020202020204" pitchFamily="34" charset="0"/>
              </a:rPr>
              <a:t>Switch Learning and Forwarding</a:t>
            </a:r>
          </a:p>
        </p:txBody>
      </p:sp>
    </p:spTree>
    <p:extLst>
      <p:ext uri="{BB962C8B-B14F-4D97-AF65-F5344CB8AC3E}">
        <p14:creationId xmlns:p14="http://schemas.microsoft.com/office/powerpoint/2010/main" val="394570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3" y="1834346"/>
            <a:ext cx="8280057" cy="3657998"/>
          </a:xfrm>
        </p:spPr>
        <p:txBody>
          <a:bodyPr/>
          <a:lstStyle/>
          <a:p>
            <a:pPr marL="0" indent="0" algn="just"/>
            <a:r>
              <a:rPr lang="en-US" b="1" dirty="0">
                <a:solidFill>
                  <a:srgbClr val="000000"/>
                </a:solidFill>
                <a:latin typeface="Century Gothic" panose="020B0502020202020204" pitchFamily="34" charset="0"/>
              </a:rPr>
              <a:t>Find the Destination MAC Address (Forward)</a:t>
            </a:r>
            <a:endParaRPr lang="en-US" dirty="0">
              <a:solidFill>
                <a:srgbClr val="000000"/>
              </a:solidFill>
              <a:latin typeface="Century Gothic" panose="020B0502020202020204" pitchFamily="34" charset="0"/>
            </a:endParaRPr>
          </a:p>
          <a:p>
            <a:pPr marL="0" indent="0" algn="just"/>
            <a:r>
              <a:rPr lang="en-US" dirty="0">
                <a:solidFill>
                  <a:srgbClr val="000000"/>
                </a:solidFill>
                <a:latin typeface="Century Gothic" panose="020B0502020202020204" pitchFamily="34" charset="0"/>
              </a:rPr>
              <a:t>If the destination MAC address is a unicast address, the switch will look for a match between the destination MAC address of the frame and an entry in its MAC address table. If the destination MAC address is in the table, it will forward the frame out the specified port. If the destination MAC address is not in the table, the switch will forward the frame out all ports except the incoming port. This is called an unknown unicast.</a:t>
            </a:r>
          </a:p>
          <a:p>
            <a:pPr marL="0" indent="0" algn="just"/>
            <a:endParaRPr lang="en-US" b="1" dirty="0">
              <a:solidFill>
                <a:srgbClr val="000000"/>
              </a:solidFill>
              <a:latin typeface="Century Gothic" panose="020B0502020202020204" pitchFamily="34" charset="0"/>
            </a:endParaRPr>
          </a:p>
          <a:p>
            <a:pPr marL="0" indent="0" algn="just"/>
            <a:r>
              <a:rPr lang="en-US" b="1" dirty="0">
                <a:solidFill>
                  <a:srgbClr val="000000"/>
                </a:solidFill>
                <a:latin typeface="Century Gothic" panose="020B0502020202020204" pitchFamily="34" charset="0"/>
              </a:rPr>
              <a:t>Note</a:t>
            </a:r>
            <a:r>
              <a:rPr lang="en-US" dirty="0">
                <a:solidFill>
                  <a:srgbClr val="000000"/>
                </a:solidFill>
                <a:latin typeface="Century Gothic" panose="020B0502020202020204" pitchFamily="34" charset="0"/>
              </a:rPr>
              <a:t>: If the destination MAC address is a broadcast or a multicast, the frame is also flooded out all ports except the incoming port.</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8630"/>
            <a:ext cx="8945880" cy="731837"/>
          </a:xfrm>
        </p:spPr>
        <p:txBody>
          <a:bodyPr/>
          <a:lstStyle/>
          <a:p>
            <a:r>
              <a:rPr lang="en-US" sz="2000" dirty="0">
                <a:latin typeface="Century Gothic" panose="020B0502020202020204" pitchFamily="34" charset="0"/>
              </a:rPr>
              <a:t>The MAC Address Table</a:t>
            </a:r>
            <a:br>
              <a:rPr lang="en-US" sz="4000" dirty="0">
                <a:latin typeface="Century Gothic" panose="020B0502020202020204" pitchFamily="34" charset="0"/>
              </a:rPr>
            </a:br>
            <a:r>
              <a:rPr lang="en-US" dirty="0">
                <a:latin typeface="Century Gothic" panose="020B0502020202020204" pitchFamily="34" charset="0"/>
              </a:rPr>
              <a:t>Switch Learning and Forwarding (Continued)</a:t>
            </a:r>
          </a:p>
        </p:txBody>
      </p:sp>
    </p:spTree>
    <p:extLst>
      <p:ext uri="{BB962C8B-B14F-4D97-AF65-F5344CB8AC3E}">
        <p14:creationId xmlns:p14="http://schemas.microsoft.com/office/powerpoint/2010/main" val="147655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505143" y="1011387"/>
            <a:ext cx="8280057" cy="1180567"/>
          </a:xfrm>
        </p:spPr>
        <p:txBody>
          <a:bodyPr/>
          <a:lstStyle/>
          <a:p>
            <a:pPr marL="0" indent="0" algn="just"/>
            <a:r>
              <a:rPr lang="en-US" dirty="0">
                <a:solidFill>
                  <a:srgbClr val="000000"/>
                </a:solidFill>
                <a:latin typeface="Century Gothic" panose="020B0502020202020204" pitchFamily="34" charset="0"/>
              </a:rPr>
              <a:t>As a switch receives frames from different devices, it is able to populate its MAC address table by examining the source MAC address of every frame. When the MAC address table of the switch contains the destination MAC address, it is able to filter the frame and forward out a single port.</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00582"/>
            <a:ext cx="8345488" cy="731837"/>
          </a:xfrm>
        </p:spPr>
        <p:txBody>
          <a:bodyPr/>
          <a:lstStyle/>
          <a:p>
            <a:r>
              <a:rPr lang="en-US" sz="2000" dirty="0">
                <a:latin typeface="Century Gothic" panose="020B0502020202020204" pitchFamily="34" charset="0"/>
              </a:rPr>
              <a:t>The MAC Address Table</a:t>
            </a:r>
            <a:br>
              <a:rPr lang="en-US" sz="4000" dirty="0">
                <a:latin typeface="Century Gothic" panose="020B0502020202020204" pitchFamily="34" charset="0"/>
              </a:rPr>
            </a:br>
            <a:r>
              <a:rPr lang="en-US" dirty="0">
                <a:latin typeface="Century Gothic" panose="020B0502020202020204" pitchFamily="34" charset="0"/>
              </a:rPr>
              <a:t>Filtering Frames</a:t>
            </a:r>
          </a:p>
        </p:txBody>
      </p:sp>
      <p:pic>
        <p:nvPicPr>
          <p:cNvPr id="5" name="Picture 4">
            <a:extLst>
              <a:ext uri="{FF2B5EF4-FFF2-40B4-BE49-F238E27FC236}">
                <a16:creationId xmlns:a16="http://schemas.microsoft.com/office/drawing/2014/main" id="{449A7AB3-F150-504C-93AA-B753EDE0AF2D}"/>
              </a:ext>
            </a:extLst>
          </p:cNvPr>
          <p:cNvPicPr>
            <a:picLocks noChangeAspect="1"/>
          </p:cNvPicPr>
          <p:nvPr/>
        </p:nvPicPr>
        <p:blipFill>
          <a:blip r:embed="rId3"/>
          <a:stretch>
            <a:fillRect/>
          </a:stretch>
        </p:blipFill>
        <p:spPr>
          <a:xfrm>
            <a:off x="1702446" y="2635689"/>
            <a:ext cx="6344274" cy="4085151"/>
          </a:xfrm>
          <a:prstGeom prst="rect">
            <a:avLst/>
          </a:prstGeom>
        </p:spPr>
      </p:pic>
    </p:spTree>
    <p:extLst>
      <p:ext uri="{BB962C8B-B14F-4D97-AF65-F5344CB8AC3E}">
        <p14:creationId xmlns:p14="http://schemas.microsoft.com/office/powerpoint/2010/main" val="4080785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Video – MAC Address Tables on Connected Switches</a:t>
            </a:r>
            <a:endParaRPr lang="en-US" altLang="en-US" dirty="0"/>
          </a:p>
        </p:txBody>
      </p:sp>
    </p:spTree>
    <p:custDataLst>
      <p:tags r:id="rId1"/>
    </p:custDataLst>
    <p:extLst>
      <p:ext uri="{BB962C8B-B14F-4D97-AF65-F5344CB8AC3E}">
        <p14:creationId xmlns:p14="http://schemas.microsoft.com/office/powerpoint/2010/main" val="1821778118"/>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71843" y="2177472"/>
            <a:ext cx="8772157" cy="838200"/>
          </a:xfrm>
        </p:spPr>
        <p:txBody>
          <a:bodyPr/>
          <a:lstStyle/>
          <a:p>
            <a:pPr algn="ctr"/>
            <a:r>
              <a:rPr lang="en-US" dirty="0"/>
              <a:t>Video – Sending the Frame to the Default Gateway</a:t>
            </a:r>
            <a:endParaRPr lang="en-US" altLang="en-US" dirty="0"/>
          </a:p>
        </p:txBody>
      </p:sp>
    </p:spTree>
    <p:custDataLst>
      <p:tags r:id="rId1"/>
    </p:custDataLst>
    <p:extLst>
      <p:ext uri="{BB962C8B-B14F-4D97-AF65-F5344CB8AC3E}">
        <p14:creationId xmlns:p14="http://schemas.microsoft.com/office/powerpoint/2010/main" val="2551300403"/>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3243" y="485832"/>
            <a:ext cx="8772157" cy="398088"/>
          </a:xfrm>
        </p:spPr>
        <p:txBody>
          <a:bodyPr/>
          <a:lstStyle/>
          <a:p>
            <a:pPr algn="ctr"/>
            <a:r>
              <a:rPr lang="en-US" dirty="0"/>
              <a:t>Activity – Switch it!</a:t>
            </a:r>
            <a:endParaRPr lang="en-US" altLang="en-US" dirty="0"/>
          </a:p>
        </p:txBody>
      </p:sp>
      <p:pic>
        <p:nvPicPr>
          <p:cNvPr id="2" name="Picture 1"/>
          <p:cNvPicPr>
            <a:picLocks noChangeAspect="1"/>
          </p:cNvPicPr>
          <p:nvPr/>
        </p:nvPicPr>
        <p:blipFill rotWithShape="1">
          <a:blip r:embed="rId4"/>
          <a:srcRect l="35007" t="27916" r="18844" b="14584"/>
          <a:stretch/>
        </p:blipFill>
        <p:spPr>
          <a:xfrm>
            <a:off x="313940" y="883920"/>
            <a:ext cx="8601460" cy="5974081"/>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97AA0F8-3F78-4EAD-A358-44869B8F581B}"/>
                  </a:ext>
                </a:extLst>
              </p14:cNvPr>
              <p14:cNvContentPartPr/>
              <p14:nvPr/>
            </p14:nvContentPartPr>
            <p14:xfrm>
              <a:off x="1580760" y="3687840"/>
              <a:ext cx="6742080" cy="2804400"/>
            </p14:xfrm>
          </p:contentPart>
        </mc:Choice>
        <mc:Fallback xmlns="">
          <p:pic>
            <p:nvPicPr>
              <p:cNvPr id="3" name="Ink 2">
                <a:extLst>
                  <a:ext uri="{FF2B5EF4-FFF2-40B4-BE49-F238E27FC236}">
                    <a16:creationId xmlns:a16="http://schemas.microsoft.com/office/drawing/2014/main" id="{B97AA0F8-3F78-4EAD-A358-44869B8F581B}"/>
                  </a:ext>
                </a:extLst>
              </p:cNvPr>
              <p:cNvPicPr/>
              <p:nvPr/>
            </p:nvPicPr>
            <p:blipFill>
              <a:blip r:embed="rId6"/>
              <a:stretch>
                <a:fillRect/>
              </a:stretch>
            </p:blipFill>
            <p:spPr>
              <a:xfrm>
                <a:off x="464040" y="1624680"/>
                <a:ext cx="8055720" cy="5127120"/>
              </a:xfrm>
              <a:prstGeom prst="rect">
                <a:avLst/>
              </a:prstGeom>
            </p:spPr>
          </p:pic>
        </mc:Fallback>
      </mc:AlternateContent>
    </p:spTree>
    <p:custDataLst>
      <p:tags r:id="rId1"/>
    </p:custDataLst>
    <p:extLst>
      <p:ext uri="{BB962C8B-B14F-4D97-AF65-F5344CB8AC3E}">
        <p14:creationId xmlns:p14="http://schemas.microsoft.com/office/powerpoint/2010/main" val="1053128520"/>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3243" y="485832"/>
            <a:ext cx="8772157" cy="398088"/>
          </a:xfrm>
        </p:spPr>
        <p:txBody>
          <a:bodyPr/>
          <a:lstStyle/>
          <a:p>
            <a:pPr algn="ctr"/>
            <a:r>
              <a:rPr lang="en-US" dirty="0"/>
              <a:t>Activity – Switch it! - Answers</a:t>
            </a:r>
            <a:endParaRPr lang="en-US" altLang="en-US" dirty="0"/>
          </a:p>
        </p:txBody>
      </p:sp>
      <p:pic>
        <p:nvPicPr>
          <p:cNvPr id="3" name="Picture 2"/>
          <p:cNvPicPr>
            <a:picLocks noChangeAspect="1"/>
          </p:cNvPicPr>
          <p:nvPr/>
        </p:nvPicPr>
        <p:blipFill rotWithShape="1">
          <a:blip r:embed="rId4"/>
          <a:srcRect l="34656" t="33750" r="19312" b="14167"/>
          <a:stretch/>
        </p:blipFill>
        <p:spPr>
          <a:xfrm>
            <a:off x="74662" y="883920"/>
            <a:ext cx="9000757" cy="5725671"/>
          </a:xfrm>
          <a:prstGeom prst="rect">
            <a:avLst/>
          </a:prstGeom>
        </p:spPr>
      </p:pic>
    </p:spTree>
    <p:custDataLst>
      <p:tags r:id="rId1"/>
    </p:custDataLst>
    <p:extLst>
      <p:ext uri="{BB962C8B-B14F-4D97-AF65-F5344CB8AC3E}">
        <p14:creationId xmlns:p14="http://schemas.microsoft.com/office/powerpoint/2010/main" val="1922968235"/>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6.4 Switch Speeds and Forwarding Methods</a:t>
            </a:r>
            <a:endParaRPr lang="en-US" sz="2400" dirty="0">
              <a:solidFill>
                <a:srgbClr val="00B0F0"/>
              </a:solidFill>
            </a:endParaRPr>
          </a:p>
        </p:txBody>
      </p:sp>
    </p:spTree>
    <p:extLst>
      <p:ext uri="{BB962C8B-B14F-4D97-AF65-F5344CB8AC3E}">
        <p14:creationId xmlns:p14="http://schemas.microsoft.com/office/powerpoint/2010/main" val="1350301013"/>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4924246" y="2808305"/>
            <a:ext cx="3854450" cy="1481138"/>
          </a:xfrm>
        </p:spPr>
        <p:txBody>
          <a:bodyPr/>
          <a:lstStyle/>
          <a:p>
            <a:pPr eaLnBrk="1" hangingPunct="1"/>
            <a:r>
              <a:rPr lang="en-US" sz="2400" dirty="0"/>
              <a:t>5.1  Purpose of the Data Link Layer</a:t>
            </a:r>
            <a:endParaRPr lang="en-US" sz="2400" dirty="0">
              <a:solidFill>
                <a:srgbClr val="00B0F0"/>
              </a:solidFill>
            </a:endParaRPr>
          </a:p>
        </p:txBody>
      </p:sp>
    </p:spTree>
    <p:extLst>
      <p:ext uri="{BB962C8B-B14F-4D97-AF65-F5344CB8AC3E}">
        <p14:creationId xmlns:p14="http://schemas.microsoft.com/office/powerpoint/2010/main" val="2753221210"/>
      </p:ext>
    </p:extLst>
  </p:cSld>
  <p:clrMapOvr>
    <a:masterClrMapping/>
  </p:clrMapOvr>
  <p:transition>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124326" y="1880066"/>
            <a:ext cx="8787866" cy="3657998"/>
          </a:xfrm>
        </p:spPr>
        <p:txBody>
          <a:bodyPr/>
          <a:lstStyle/>
          <a:p>
            <a:pPr marL="0" indent="0" algn="just"/>
            <a:r>
              <a:rPr lang="en-US" dirty="0">
                <a:solidFill>
                  <a:srgbClr val="000000"/>
                </a:solidFill>
                <a:latin typeface="Century Gothic" panose="020B0502020202020204" pitchFamily="34" charset="0"/>
              </a:rPr>
              <a:t>Switches use one of the following forwarding methods for switching data between network ports:</a:t>
            </a:r>
          </a:p>
          <a:p>
            <a:pPr marL="0" indent="0" algn="just"/>
            <a:endParaRPr lang="en-US" dirty="0">
              <a:solidFill>
                <a:srgbClr val="000000"/>
              </a:solidFill>
              <a:latin typeface="Century Gothic" panose="020B0502020202020204" pitchFamily="34" charset="0"/>
            </a:endParaRPr>
          </a:p>
          <a:p>
            <a:pPr marL="285750" indent="-285750" algn="just">
              <a:buFont typeface="Arial" panose="020B0604020202020204" pitchFamily="34" charset="0"/>
              <a:buChar char="•"/>
            </a:pPr>
            <a:r>
              <a:rPr lang="en-US" b="1" dirty="0">
                <a:solidFill>
                  <a:srgbClr val="000000"/>
                </a:solidFill>
                <a:latin typeface="Century Gothic" panose="020B0502020202020204" pitchFamily="34" charset="0"/>
              </a:rPr>
              <a:t>Store-and-forward switching</a:t>
            </a:r>
            <a:r>
              <a:rPr lang="en-US" dirty="0">
                <a:solidFill>
                  <a:srgbClr val="000000"/>
                </a:solidFill>
                <a:latin typeface="Century Gothic" panose="020B0502020202020204" pitchFamily="34" charset="0"/>
              </a:rPr>
              <a:t> - This frame forwarding method receives the entire frame and computes the CRC. If the CRC is valid, the switch looks up the destination address, which determines the outgoing interface. Then the frame is forwarded out of the correct port.</a:t>
            </a:r>
          </a:p>
          <a:p>
            <a:pPr marL="0" indent="0" algn="just"/>
            <a:endParaRPr lang="en-US" dirty="0">
              <a:solidFill>
                <a:srgbClr val="000000"/>
              </a:solidFill>
              <a:latin typeface="Century Gothic" panose="020B0502020202020204" pitchFamily="34" charset="0"/>
            </a:endParaRPr>
          </a:p>
          <a:p>
            <a:pPr marL="285750" indent="-285750" algn="just">
              <a:buFont typeface="Arial" panose="020B0604020202020204" pitchFamily="34" charset="0"/>
              <a:buChar char="•"/>
            </a:pPr>
            <a:r>
              <a:rPr lang="en-US" b="1" dirty="0">
                <a:solidFill>
                  <a:srgbClr val="000000"/>
                </a:solidFill>
                <a:latin typeface="Century Gothic" panose="020B0502020202020204" pitchFamily="34" charset="0"/>
              </a:rPr>
              <a:t>Cut-through switching</a:t>
            </a:r>
            <a:r>
              <a:rPr lang="en-US" dirty="0">
                <a:solidFill>
                  <a:srgbClr val="000000"/>
                </a:solidFill>
                <a:latin typeface="Century Gothic" panose="020B0502020202020204" pitchFamily="34" charset="0"/>
              </a:rPr>
              <a:t> - This frame forwarding method forwards the frame before it is entirely received. At a minimum, the destination address of the frame must be read before the frame can be forwarded.</a:t>
            </a:r>
          </a:p>
          <a:p>
            <a:pPr marL="0" indent="0" algn="just"/>
            <a:endParaRPr lang="en-US" dirty="0">
              <a:solidFill>
                <a:srgbClr val="000000"/>
              </a:solidFill>
              <a:latin typeface="Century Gothic" panose="020B0502020202020204" pitchFamily="34" charset="0"/>
            </a:endParaRPr>
          </a:p>
          <a:p>
            <a:pPr marL="0" indent="0" algn="just"/>
            <a:endParaRPr lang="en-US" dirty="0">
              <a:solidFill>
                <a:srgbClr val="000000"/>
              </a:solidFill>
              <a:latin typeface="Century Gothic" panose="020B0502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lstStyle/>
          <a:p>
            <a:r>
              <a:rPr lang="en-US" sz="2000" dirty="0">
                <a:latin typeface="Century Gothic" panose="020B0502020202020204" pitchFamily="34" charset="0"/>
              </a:rPr>
              <a:t>Switch Speeds and Forwarding Methods</a:t>
            </a:r>
            <a:br>
              <a:rPr lang="en-US" sz="4000" dirty="0">
                <a:latin typeface="Century Gothic" panose="020B0502020202020204" pitchFamily="34" charset="0"/>
              </a:rPr>
            </a:br>
            <a:r>
              <a:rPr lang="en-US" dirty="0">
                <a:latin typeface="Century Gothic" panose="020B0502020202020204" pitchFamily="34" charset="0"/>
              </a:rPr>
              <a:t>Frame Forwarding Methods on Cisco Switches</a:t>
            </a:r>
          </a:p>
        </p:txBody>
      </p:sp>
    </p:spTree>
    <p:extLst>
      <p:ext uri="{BB962C8B-B14F-4D97-AF65-F5344CB8AC3E}">
        <p14:creationId xmlns:p14="http://schemas.microsoft.com/office/powerpoint/2010/main" val="306468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231006" y="1620986"/>
            <a:ext cx="8787866" cy="3657998"/>
          </a:xfrm>
        </p:spPr>
        <p:txBody>
          <a:bodyPr/>
          <a:lstStyle/>
          <a:p>
            <a:pPr marL="0" indent="0" algn="just"/>
            <a:endParaRPr lang="en-US" dirty="0">
              <a:solidFill>
                <a:srgbClr val="000000"/>
              </a:solidFill>
              <a:latin typeface="Century Gothic" panose="020B0502020202020204" pitchFamily="34" charset="0"/>
            </a:endParaRPr>
          </a:p>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A big advantage of store-and-forward switching is that it determines if a frame has errors before propagating the frame. When an error is detected in a frame, the switch discards the frame. Discarding frames with errors reduces the amount of bandwidth consumed by corrupt data. </a:t>
            </a:r>
          </a:p>
          <a:p>
            <a:pPr marL="0" indent="0" algn="just"/>
            <a:endParaRPr lang="en-US" dirty="0">
              <a:solidFill>
                <a:srgbClr val="000000"/>
              </a:solidFill>
              <a:latin typeface="Century Gothic" panose="020B0502020202020204" pitchFamily="34" charset="0"/>
            </a:endParaRPr>
          </a:p>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Store-and-forward switching is required for quality of service (QoS) analysis on converged networks where frame classification for traffic prioritization is necessary. For example, voice over IP (VoIP) data streams need to have priority over web-browsing traffic.</a:t>
            </a:r>
          </a:p>
          <a:p>
            <a:pPr marL="285750" indent="-285750" algn="just">
              <a:buFont typeface="Arial" panose="020B0604020202020204" pitchFamily="34" charset="0"/>
              <a:buChar char="•"/>
            </a:pPr>
            <a:endParaRPr lang="en-US" dirty="0">
              <a:solidFill>
                <a:srgbClr val="000000"/>
              </a:solidFill>
              <a:latin typeface="Century Gothic" panose="020B0502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lstStyle/>
          <a:p>
            <a:r>
              <a:rPr lang="en-US" sz="2000" dirty="0">
                <a:latin typeface="Century Gothic" panose="020B0502020202020204" pitchFamily="34" charset="0"/>
              </a:rPr>
              <a:t>Switch Speeds and Forwarding Methods</a:t>
            </a:r>
            <a:br>
              <a:rPr lang="en-US" sz="4000" dirty="0">
                <a:latin typeface="Century Gothic" panose="020B0502020202020204" pitchFamily="34" charset="0"/>
              </a:rPr>
            </a:br>
            <a:r>
              <a:rPr lang="en-US" dirty="0">
                <a:latin typeface="Century Gothic" panose="020B0502020202020204" pitchFamily="34" charset="0"/>
              </a:rPr>
              <a:t>Frame Forwarding Methods on Cisco Switches (Continued)</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EBDA906-BFCC-41ED-B967-B0A34E86ECE9}"/>
                  </a:ext>
                </a:extLst>
              </p14:cNvPr>
              <p14:cNvContentPartPr/>
              <p14:nvPr/>
            </p14:nvContentPartPr>
            <p14:xfrm>
              <a:off x="4643640" y="2366280"/>
              <a:ext cx="360" cy="360"/>
            </p14:xfrm>
          </p:contentPart>
        </mc:Choice>
        <mc:Fallback xmlns="">
          <p:pic>
            <p:nvPicPr>
              <p:cNvPr id="2" name="Ink 1">
                <a:extLst>
                  <a:ext uri="{FF2B5EF4-FFF2-40B4-BE49-F238E27FC236}">
                    <a16:creationId xmlns:a16="http://schemas.microsoft.com/office/drawing/2014/main" id="{7EBDA906-BFCC-41ED-B967-B0A34E86ECE9}"/>
                  </a:ext>
                </a:extLst>
              </p:cNvPr>
              <p:cNvPicPr/>
              <p:nvPr/>
            </p:nvPicPr>
            <p:blipFill>
              <a:blip r:embed="rId4"/>
              <a:stretch>
                <a:fillRect/>
              </a:stretch>
            </p:blipFill>
            <p:spPr>
              <a:xfrm>
                <a:off x="3044880" y="2303280"/>
                <a:ext cx="5492880" cy="2314080"/>
              </a:xfrm>
              <a:prstGeom prst="rect">
                <a:avLst/>
              </a:prstGeom>
            </p:spPr>
          </p:pic>
        </mc:Fallback>
      </mc:AlternateContent>
    </p:spTree>
    <p:extLst>
      <p:ext uri="{BB962C8B-B14F-4D97-AF65-F5344CB8AC3E}">
        <p14:creationId xmlns:p14="http://schemas.microsoft.com/office/powerpoint/2010/main" val="197400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152400" y="1194266"/>
            <a:ext cx="8839199" cy="3657998"/>
          </a:xfrm>
        </p:spPr>
        <p:txBody>
          <a:bodyPr/>
          <a:lstStyle/>
          <a:p>
            <a:pPr marL="0" indent="0" algn="just"/>
            <a:r>
              <a:rPr lang="en-US" dirty="0">
                <a:solidFill>
                  <a:srgbClr val="000000"/>
                </a:solidFill>
                <a:latin typeface="Century Gothic" panose="020B0502020202020204" pitchFamily="34" charset="0"/>
              </a:rPr>
              <a:t>In cut-through switching, the switch acts upon the data as soon as it is received, even if the transmission is not complete. The switch buffers just enough of the frame to read the destination MAC address so that it can determine to which port it should forward out the data. The switch does not perform any error checking on the frame.</a:t>
            </a:r>
          </a:p>
          <a:p>
            <a:pPr marL="0" indent="0" algn="just"/>
            <a:r>
              <a:rPr lang="en-US" dirty="0">
                <a:solidFill>
                  <a:srgbClr val="000000"/>
                </a:solidFill>
                <a:latin typeface="Century Gothic" panose="020B0502020202020204" pitchFamily="34" charset="0"/>
              </a:rPr>
              <a:t>There are two variants of cut-through switching:</a:t>
            </a:r>
          </a:p>
          <a:p>
            <a:pPr lvl="1" algn="just">
              <a:buFont typeface="Arial" panose="020B0604020202020204" pitchFamily="34" charset="0"/>
              <a:buChar char="•"/>
            </a:pPr>
            <a:r>
              <a:rPr lang="en-US" sz="1800" b="1" dirty="0">
                <a:solidFill>
                  <a:srgbClr val="000000"/>
                </a:solidFill>
                <a:latin typeface="Century Gothic" panose="020B0502020202020204" pitchFamily="34" charset="0"/>
              </a:rPr>
              <a:t>Fast-forward switching -</a:t>
            </a:r>
            <a:r>
              <a:rPr lang="en-US" sz="1800" dirty="0">
                <a:solidFill>
                  <a:srgbClr val="000000"/>
                </a:solidFill>
                <a:latin typeface="Century Gothic" panose="020B0502020202020204" pitchFamily="34" charset="0"/>
              </a:rPr>
              <a:t> Offers the lowest level of latency by immediately forwarding a packet after reading the destination address. Because fast-forward switching starts forwarding before the entire packet has been received, there may be times when packets are relayed with errors. The destination NIC discards the faulty packet upon receipt. Fast-forward switching is the typical cut-through method of switching.</a:t>
            </a:r>
          </a:p>
          <a:p>
            <a:pPr lvl="1" algn="just">
              <a:buFont typeface="Arial" panose="020B0604020202020204" pitchFamily="34" charset="0"/>
              <a:buChar char="•"/>
            </a:pPr>
            <a:r>
              <a:rPr lang="en-US" sz="1800" b="1" dirty="0">
                <a:solidFill>
                  <a:srgbClr val="000000"/>
                </a:solidFill>
                <a:latin typeface="Century Gothic" panose="020B0502020202020204" pitchFamily="34" charset="0"/>
              </a:rPr>
              <a:t>Fragment-free switching -</a:t>
            </a:r>
            <a:r>
              <a:rPr lang="en-US" sz="1800" dirty="0">
                <a:solidFill>
                  <a:srgbClr val="000000"/>
                </a:solidFill>
                <a:latin typeface="Century Gothic" panose="020B0502020202020204" pitchFamily="34" charset="0"/>
              </a:rPr>
              <a:t> A compromise between the high latency and high integrity of store-and-forward switching and the low latency and reduced integrity of fast-forward switching, the switch stores and performs an error check on the first 64 bytes of the frame before forwarding. Because most network errors and collisions occur during the first 64 bytes, this ensures that a collision has not occurred before forwarding the frame.</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62430"/>
            <a:ext cx="8345488" cy="731837"/>
          </a:xfrm>
        </p:spPr>
        <p:txBody>
          <a:bodyPr/>
          <a:lstStyle/>
          <a:p>
            <a:r>
              <a:rPr lang="en-US" sz="2000" dirty="0">
                <a:latin typeface="Century Gothic" panose="020B0502020202020204" pitchFamily="34" charset="0"/>
              </a:rPr>
              <a:t>Switch Speeds and Forwarding Methods</a:t>
            </a:r>
            <a:br>
              <a:rPr lang="en-US" sz="4000" dirty="0">
                <a:latin typeface="Century Gothic" panose="020B0502020202020204" pitchFamily="34" charset="0"/>
              </a:rPr>
            </a:br>
            <a:r>
              <a:rPr lang="en-US" dirty="0">
                <a:latin typeface="Century Gothic" panose="020B0502020202020204" pitchFamily="34" charset="0"/>
              </a:rPr>
              <a:t>Cut-Through Switching</a:t>
            </a:r>
          </a:p>
        </p:txBody>
      </p:sp>
    </p:spTree>
    <p:extLst>
      <p:ext uri="{BB962C8B-B14F-4D97-AF65-F5344CB8AC3E}">
        <p14:creationId xmlns:p14="http://schemas.microsoft.com/office/powerpoint/2010/main" val="84776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3" y="1148547"/>
            <a:ext cx="8280057" cy="500519"/>
          </a:xfrm>
        </p:spPr>
        <p:txBody>
          <a:bodyPr/>
          <a:lstStyle/>
          <a:p>
            <a:pPr marL="0" indent="0" algn="just"/>
            <a:r>
              <a:rPr lang="en-US" dirty="0">
                <a:solidFill>
                  <a:srgbClr val="000000"/>
                </a:solidFill>
                <a:latin typeface="Century Gothic" panose="020B0502020202020204" pitchFamily="34" charset="0"/>
              </a:rPr>
              <a:t>An Ethernet switch may use a buffering technique to store frames before forwarding them or when the destination port is busy because of congestion. </a:t>
            </a:r>
          </a:p>
          <a:p>
            <a:pPr marL="285750" indent="-285750" algn="just">
              <a:buFont typeface="Arial" panose="020B0604020202020204" pitchFamily="34" charset="0"/>
              <a:buChar char="•"/>
            </a:pPr>
            <a:endParaRPr lang="en-US" dirty="0">
              <a:solidFill>
                <a:srgbClr val="000000"/>
              </a:solidFill>
              <a:latin typeface="Century Gothic" panose="020B0502020202020204" pitchFamily="34" charset="0"/>
            </a:endParaRPr>
          </a:p>
          <a:p>
            <a:pPr marL="285750" indent="-285750" algn="just">
              <a:buFont typeface="Arial" panose="020B0604020202020204" pitchFamily="34" charset="0"/>
              <a:buChar char="•"/>
            </a:pPr>
            <a:endParaRPr lang="en-US" dirty="0">
              <a:solidFill>
                <a:srgbClr val="000000"/>
              </a:solidFill>
              <a:latin typeface="Century Gothic" panose="020B0502020202020204" pitchFamily="34" charset="0"/>
            </a:endParaRPr>
          </a:p>
          <a:p>
            <a:pPr marL="285750" indent="-285750" algn="just">
              <a:buFont typeface="Arial" panose="020B0604020202020204" pitchFamily="34" charset="0"/>
              <a:buChar char="•"/>
            </a:pPr>
            <a:endParaRPr lang="en-US" dirty="0">
              <a:solidFill>
                <a:srgbClr val="000000"/>
              </a:solidFill>
              <a:latin typeface="Century Gothic" panose="020B0502020202020204" pitchFamily="34" charset="0"/>
            </a:endParaRPr>
          </a:p>
          <a:p>
            <a:pPr marL="285750" indent="-285750" algn="just">
              <a:buFont typeface="Arial" panose="020B0604020202020204" pitchFamily="34" charset="0"/>
              <a:buChar char="•"/>
            </a:pPr>
            <a:endParaRPr lang="en-US" dirty="0">
              <a:solidFill>
                <a:srgbClr val="000000"/>
              </a:solidFill>
              <a:latin typeface="Century Gothic" panose="020B0502020202020204" pitchFamily="34" charset="0"/>
            </a:endParaRPr>
          </a:p>
          <a:p>
            <a:pPr marL="285750" indent="-285750" algn="just">
              <a:buFont typeface="Arial" panose="020B0604020202020204" pitchFamily="34" charset="0"/>
              <a:buChar char="•"/>
            </a:pPr>
            <a:endParaRPr lang="en-US" dirty="0">
              <a:solidFill>
                <a:srgbClr val="000000"/>
              </a:solidFill>
              <a:latin typeface="Century Gothic" panose="020B0502020202020204" pitchFamily="34" charset="0"/>
            </a:endParaRPr>
          </a:p>
          <a:p>
            <a:pPr marL="285750" indent="-285750" algn="just">
              <a:buFont typeface="Arial" panose="020B0604020202020204" pitchFamily="34" charset="0"/>
              <a:buChar char="•"/>
            </a:pPr>
            <a:endParaRPr lang="en-US" dirty="0">
              <a:solidFill>
                <a:srgbClr val="000000"/>
              </a:solidFill>
              <a:latin typeface="Century Gothic" panose="020B0502020202020204" pitchFamily="34" charset="0"/>
            </a:endParaRPr>
          </a:p>
          <a:p>
            <a:pPr marL="285750" indent="-285750" algn="just">
              <a:buFont typeface="Arial" panose="020B0604020202020204" pitchFamily="34" charset="0"/>
              <a:buChar char="•"/>
            </a:pPr>
            <a:endParaRPr lang="en-US" dirty="0">
              <a:solidFill>
                <a:srgbClr val="000000"/>
              </a:solidFill>
              <a:latin typeface="Century Gothic" panose="020B0502020202020204" pitchFamily="34" charset="0"/>
            </a:endParaRPr>
          </a:p>
          <a:p>
            <a:pPr marL="0" indent="0" algn="just"/>
            <a:endParaRPr lang="en-US" dirty="0">
              <a:solidFill>
                <a:srgbClr val="000000"/>
              </a:solidFill>
              <a:latin typeface="Century Gothic" panose="020B0502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16710"/>
            <a:ext cx="8345488" cy="731837"/>
          </a:xfrm>
        </p:spPr>
        <p:txBody>
          <a:bodyPr/>
          <a:lstStyle/>
          <a:p>
            <a:r>
              <a:rPr lang="en-US" sz="2000" dirty="0">
                <a:latin typeface="Century Gothic" panose="020B0502020202020204" pitchFamily="34" charset="0"/>
              </a:rPr>
              <a:t>Switch Speeds and Forwarding Methods</a:t>
            </a:r>
            <a:br>
              <a:rPr lang="en-US" sz="4000" dirty="0">
                <a:latin typeface="Century Gothic" panose="020B0502020202020204" pitchFamily="34" charset="0"/>
              </a:rPr>
            </a:br>
            <a:r>
              <a:rPr lang="en-US" dirty="0">
                <a:latin typeface="Century Gothic" panose="020B0502020202020204" pitchFamily="34" charset="0"/>
              </a:rPr>
              <a:t>Memory Buffering on Switches</a:t>
            </a:r>
          </a:p>
        </p:txBody>
      </p:sp>
      <p:graphicFrame>
        <p:nvGraphicFramePr>
          <p:cNvPr id="2" name="Table 1">
            <a:extLst>
              <a:ext uri="{FF2B5EF4-FFF2-40B4-BE49-F238E27FC236}">
                <a16:creationId xmlns:a16="http://schemas.microsoft.com/office/drawing/2014/main" id="{0138F2A8-C500-184D-877E-6BADCD4F07C5}"/>
              </a:ext>
            </a:extLst>
          </p:cNvPr>
          <p:cNvGraphicFramePr>
            <a:graphicFrameLocks noGrp="1"/>
          </p:cNvGraphicFramePr>
          <p:nvPr/>
        </p:nvGraphicFramePr>
        <p:xfrm>
          <a:off x="137160" y="2163474"/>
          <a:ext cx="8900160" cy="4498512"/>
        </p:xfrm>
        <a:graphic>
          <a:graphicData uri="http://schemas.openxmlformats.org/drawingml/2006/table">
            <a:tbl>
              <a:tblPr firstRow="1" bandRow="1">
                <a:tableStyleId>{5C22544A-7EE6-4342-B048-85BDC9FD1C3A}</a:tableStyleId>
              </a:tblPr>
              <a:tblGrid>
                <a:gridCol w="1803511">
                  <a:extLst>
                    <a:ext uri="{9D8B030D-6E8A-4147-A177-3AD203B41FA5}">
                      <a16:colId xmlns:a16="http://schemas.microsoft.com/office/drawing/2014/main" val="2223784943"/>
                    </a:ext>
                  </a:extLst>
                </a:gridCol>
                <a:gridCol w="7096649">
                  <a:extLst>
                    <a:ext uri="{9D8B030D-6E8A-4147-A177-3AD203B41FA5}">
                      <a16:colId xmlns:a16="http://schemas.microsoft.com/office/drawing/2014/main" val="80051659"/>
                    </a:ext>
                  </a:extLst>
                </a:gridCol>
              </a:tblGrid>
              <a:tr h="421812">
                <a:tc>
                  <a:txBody>
                    <a:bodyPr/>
                    <a:lstStyle/>
                    <a:p>
                      <a:pPr algn="just" fontAlgn="ctr"/>
                      <a:r>
                        <a:rPr lang="en-US" sz="1700" dirty="0">
                          <a:effectLst/>
                          <a:latin typeface="Century Gothic" panose="020B0502020202020204" pitchFamily="34" charset="0"/>
                        </a:rPr>
                        <a:t>Method</a:t>
                      </a:r>
                    </a:p>
                  </a:txBody>
                  <a:tcPr marL="47625" marR="47625" marT="47625" marB="47625" anchor="ctr"/>
                </a:tc>
                <a:tc>
                  <a:txBody>
                    <a:bodyPr/>
                    <a:lstStyle/>
                    <a:p>
                      <a:pPr algn="just" fontAlgn="ctr"/>
                      <a:r>
                        <a:rPr lang="en-US" sz="1700" dirty="0">
                          <a:effectLst/>
                          <a:latin typeface="Century Gothic" panose="020B0502020202020204" pitchFamily="34" charset="0"/>
                        </a:rPr>
                        <a:t>Description</a:t>
                      </a:r>
                    </a:p>
                  </a:txBody>
                  <a:tcPr marL="47625" marR="47625" marT="47625" marB="47625" anchor="ctr"/>
                </a:tc>
                <a:extLst>
                  <a:ext uri="{0D108BD9-81ED-4DB2-BD59-A6C34878D82A}">
                    <a16:rowId xmlns:a16="http://schemas.microsoft.com/office/drawing/2014/main" val="902563454"/>
                  </a:ext>
                </a:extLst>
              </a:tr>
              <a:tr h="1356445">
                <a:tc>
                  <a:txBody>
                    <a:bodyPr/>
                    <a:lstStyle/>
                    <a:p>
                      <a:pPr algn="just" fontAlgn="ctr"/>
                      <a:r>
                        <a:rPr lang="en-US" sz="1700" b="1" dirty="0">
                          <a:effectLst/>
                          <a:latin typeface="Century Gothic" panose="020B0502020202020204" pitchFamily="34" charset="0"/>
                        </a:rPr>
                        <a:t>Port-based memory</a:t>
                      </a:r>
                      <a:endParaRPr lang="en-US" sz="1700" b="0" dirty="0">
                        <a:effectLst/>
                        <a:latin typeface="Century Gothic" panose="020B0502020202020204" pitchFamily="34" charset="0"/>
                      </a:endParaRPr>
                    </a:p>
                  </a:txBody>
                  <a:tcPr marL="47625" marR="47625" marT="47625" marB="47625" anchor="ctr"/>
                </a:tc>
                <a:tc>
                  <a:txBody>
                    <a:bodyPr/>
                    <a:lstStyle/>
                    <a:p>
                      <a:pPr algn="just" fontAlgn="ctr">
                        <a:buFont typeface="Arial" panose="020B0604020202020204" pitchFamily="34" charset="0"/>
                        <a:buChar char="•"/>
                      </a:pPr>
                      <a:r>
                        <a:rPr lang="en-US" sz="1700" b="0" dirty="0">
                          <a:effectLst/>
                          <a:latin typeface="Century Gothic" panose="020B0502020202020204" pitchFamily="34" charset="0"/>
                        </a:rPr>
                        <a:t>Frames are stored in queues that are linked to specific incoming and outgoing ports.</a:t>
                      </a:r>
                    </a:p>
                    <a:p>
                      <a:pPr algn="just" fontAlgn="ctr">
                        <a:buFont typeface="Arial" panose="020B0604020202020204" pitchFamily="34" charset="0"/>
                        <a:buChar char="•"/>
                      </a:pPr>
                      <a:r>
                        <a:rPr lang="en-US" sz="1700" b="0" dirty="0">
                          <a:effectLst/>
                          <a:latin typeface="Century Gothic" panose="020B0502020202020204" pitchFamily="34" charset="0"/>
                        </a:rPr>
                        <a:t>A frame is transmitted to the outgoing port only when all the frames ahead in the queue have been successfully transmitted.</a:t>
                      </a:r>
                    </a:p>
                    <a:p>
                      <a:pPr algn="just" fontAlgn="ctr">
                        <a:buFont typeface="Arial" panose="020B0604020202020204" pitchFamily="34" charset="0"/>
                        <a:buChar char="•"/>
                      </a:pPr>
                      <a:r>
                        <a:rPr lang="en-US" sz="1700" b="0" dirty="0">
                          <a:effectLst/>
                          <a:latin typeface="Century Gothic" panose="020B0502020202020204" pitchFamily="34" charset="0"/>
                        </a:rPr>
                        <a:t>It is possible for a single frame to delay the transmission of all the frames in memory because of a busy destination port.</a:t>
                      </a:r>
                    </a:p>
                    <a:p>
                      <a:pPr algn="just" fontAlgn="ctr">
                        <a:buFont typeface="Arial" panose="020B0604020202020204" pitchFamily="34" charset="0"/>
                        <a:buChar char="•"/>
                      </a:pPr>
                      <a:r>
                        <a:rPr lang="en-US" sz="1700" b="0" dirty="0">
                          <a:effectLst/>
                          <a:latin typeface="Century Gothic" panose="020B0502020202020204" pitchFamily="34" charset="0"/>
                        </a:rPr>
                        <a:t>This delay occurs even if the other frames could be transmitted to open destination ports.</a:t>
                      </a:r>
                    </a:p>
                  </a:txBody>
                  <a:tcPr marL="47625" marR="47625" marT="47625" marB="47625" anchor="ctr"/>
                </a:tc>
                <a:extLst>
                  <a:ext uri="{0D108BD9-81ED-4DB2-BD59-A6C34878D82A}">
                    <a16:rowId xmlns:a16="http://schemas.microsoft.com/office/drawing/2014/main" val="4000291324"/>
                  </a:ext>
                </a:extLst>
              </a:tr>
              <a:tr h="1148428">
                <a:tc>
                  <a:txBody>
                    <a:bodyPr/>
                    <a:lstStyle/>
                    <a:p>
                      <a:pPr algn="just" fontAlgn="ctr"/>
                      <a:r>
                        <a:rPr lang="en-US" sz="1700" b="1" dirty="0">
                          <a:effectLst/>
                          <a:latin typeface="Century Gothic" panose="020B0502020202020204" pitchFamily="34" charset="0"/>
                        </a:rPr>
                        <a:t>Shared memory</a:t>
                      </a:r>
                      <a:endParaRPr lang="en-US" sz="1700" b="0" dirty="0">
                        <a:effectLst/>
                        <a:latin typeface="Century Gothic" panose="020B0502020202020204" pitchFamily="34" charset="0"/>
                      </a:endParaRPr>
                    </a:p>
                  </a:txBody>
                  <a:tcPr marL="47625" marR="47625" marT="47625" marB="47625" anchor="ctr"/>
                </a:tc>
                <a:tc>
                  <a:txBody>
                    <a:bodyPr/>
                    <a:lstStyle/>
                    <a:p>
                      <a:pPr algn="just" fontAlgn="ctr">
                        <a:buFont typeface="Arial" panose="020B0604020202020204" pitchFamily="34" charset="0"/>
                        <a:buChar char="•"/>
                      </a:pPr>
                      <a:r>
                        <a:rPr lang="en-US" sz="1700" b="0" dirty="0">
                          <a:effectLst/>
                          <a:latin typeface="Century Gothic" panose="020B0502020202020204" pitchFamily="34" charset="0"/>
                        </a:rPr>
                        <a:t>Deposits all frames into a common memory buffer shared by all switch ports and the amount of buffer memory required by a port is dynamically allocated.</a:t>
                      </a:r>
                    </a:p>
                    <a:p>
                      <a:pPr algn="just" fontAlgn="ctr">
                        <a:buFont typeface="Arial" panose="020B0604020202020204" pitchFamily="34" charset="0"/>
                        <a:buChar char="•"/>
                      </a:pPr>
                      <a:r>
                        <a:rPr lang="en-US" sz="1700" b="0" dirty="0">
                          <a:effectLst/>
                          <a:latin typeface="Century Gothic" panose="020B0502020202020204" pitchFamily="34" charset="0"/>
                        </a:rPr>
                        <a:t>The frames in the buffer are dynamically linked to the destination port enabling a packet to be received on one port and then transmitted on another port, without moving it to a different queue.</a:t>
                      </a:r>
                    </a:p>
                  </a:txBody>
                  <a:tcPr marL="47625" marR="47625" marT="47625" marB="47625" anchor="ctr"/>
                </a:tc>
                <a:extLst>
                  <a:ext uri="{0D108BD9-81ED-4DB2-BD59-A6C34878D82A}">
                    <a16:rowId xmlns:a16="http://schemas.microsoft.com/office/drawing/2014/main" val="4232877066"/>
                  </a:ext>
                </a:extLst>
              </a:tr>
            </a:tbl>
          </a:graphicData>
        </a:graphic>
      </p:graphicFrame>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AF9546B-32E1-45CE-8294-36B8C00FC9A5}"/>
                  </a:ext>
                </a:extLst>
              </p14:cNvPr>
              <p14:cNvContentPartPr/>
              <p14:nvPr/>
            </p14:nvContentPartPr>
            <p14:xfrm>
              <a:off x="6000840" y="5054040"/>
              <a:ext cx="18360" cy="9360"/>
            </p14:xfrm>
          </p:contentPart>
        </mc:Choice>
        <mc:Fallback xmlns="">
          <p:pic>
            <p:nvPicPr>
              <p:cNvPr id="5" name="Ink 4">
                <a:extLst>
                  <a:ext uri="{FF2B5EF4-FFF2-40B4-BE49-F238E27FC236}">
                    <a16:creationId xmlns:a16="http://schemas.microsoft.com/office/drawing/2014/main" id="{1AF9546B-32E1-45CE-8294-36B8C00FC9A5}"/>
                  </a:ext>
                </a:extLst>
              </p:cNvPr>
              <p:cNvPicPr/>
              <p:nvPr/>
            </p:nvPicPr>
            <p:blipFill>
              <a:blip r:embed="rId4"/>
              <a:stretch>
                <a:fillRect/>
              </a:stretch>
            </p:blipFill>
            <p:spPr>
              <a:xfrm>
                <a:off x="2071440" y="4946760"/>
                <a:ext cx="6993000" cy="1474560"/>
              </a:xfrm>
              <a:prstGeom prst="rect">
                <a:avLst/>
              </a:prstGeom>
            </p:spPr>
          </p:pic>
        </mc:Fallback>
      </mc:AlternateContent>
    </p:spTree>
    <p:extLst>
      <p:ext uri="{BB962C8B-B14F-4D97-AF65-F5344CB8AC3E}">
        <p14:creationId xmlns:p14="http://schemas.microsoft.com/office/powerpoint/2010/main" val="321386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261303" y="1742907"/>
            <a:ext cx="8280057" cy="500519"/>
          </a:xfrm>
        </p:spPr>
        <p:txBody>
          <a:bodyPr/>
          <a:lstStyle/>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Shared memory buffering also results in larger frames that can be transmitted with fewer dropped frames. This is important with asymmetric switching which allows for different data rates on different ports. Therefore, more bandwidth can be dedicated to certain ports (e.g., server port).</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61303" y="569110"/>
            <a:ext cx="8686800" cy="731837"/>
          </a:xfrm>
        </p:spPr>
        <p:txBody>
          <a:bodyPr/>
          <a:lstStyle/>
          <a:p>
            <a:r>
              <a:rPr lang="en-US" sz="2000" dirty="0">
                <a:latin typeface="Century Gothic" panose="020B0502020202020204" pitchFamily="34" charset="0"/>
              </a:rPr>
              <a:t>Switch Speeds and Forwarding Methods</a:t>
            </a:r>
            <a:br>
              <a:rPr lang="en-US" sz="4000" dirty="0">
                <a:latin typeface="Century Gothic" panose="020B0502020202020204" pitchFamily="34" charset="0"/>
              </a:rPr>
            </a:br>
            <a:r>
              <a:rPr lang="en-US" dirty="0">
                <a:latin typeface="Century Gothic" panose="020B0502020202020204" pitchFamily="34" charset="0"/>
              </a:rPr>
              <a:t>Memory Buffering on Switches (Continued)</a:t>
            </a:r>
          </a:p>
        </p:txBody>
      </p:sp>
    </p:spTree>
    <p:extLst>
      <p:ext uri="{BB962C8B-B14F-4D97-AF65-F5344CB8AC3E}">
        <p14:creationId xmlns:p14="http://schemas.microsoft.com/office/powerpoint/2010/main" val="98430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228600" y="1255226"/>
            <a:ext cx="8747759" cy="3657998"/>
          </a:xfrm>
        </p:spPr>
        <p:txBody>
          <a:bodyPr/>
          <a:lstStyle/>
          <a:p>
            <a:pPr marL="0" indent="0" algn="just"/>
            <a:r>
              <a:rPr lang="en-US" dirty="0">
                <a:solidFill>
                  <a:srgbClr val="000000"/>
                </a:solidFill>
                <a:latin typeface="Century Gothic" panose="020B0502020202020204" pitchFamily="34" charset="0"/>
              </a:rPr>
              <a:t>Two of the most basic settings on a switch are the bandwidth (“speed”) and duplex settings for each individual switch port. It is critical that the duplex and bandwidth settings match between the switch port and the connected devices.</a:t>
            </a:r>
          </a:p>
          <a:p>
            <a:pPr marL="0" indent="0" algn="just"/>
            <a:endParaRPr lang="en-US" dirty="0">
              <a:solidFill>
                <a:srgbClr val="000000"/>
              </a:solidFill>
              <a:latin typeface="Century Gothic" panose="020B0502020202020204" pitchFamily="34" charset="0"/>
            </a:endParaRPr>
          </a:p>
          <a:p>
            <a:pPr marL="0" indent="0" algn="just"/>
            <a:r>
              <a:rPr lang="en-US" dirty="0">
                <a:solidFill>
                  <a:srgbClr val="000000"/>
                </a:solidFill>
                <a:latin typeface="Century Gothic" panose="020B0502020202020204" pitchFamily="34" charset="0"/>
              </a:rPr>
              <a:t>There are two types of duplex settings used for communications on an Ethernet network:</a:t>
            </a:r>
          </a:p>
          <a:p>
            <a:pPr marL="358835" lvl="1" indent="-285750" algn="just">
              <a:buFont typeface="Arial" panose="020B0604020202020204" pitchFamily="34" charset="0"/>
              <a:buChar char="•"/>
            </a:pPr>
            <a:r>
              <a:rPr lang="en-US" b="1" dirty="0">
                <a:solidFill>
                  <a:srgbClr val="000000"/>
                </a:solidFill>
                <a:latin typeface="Century Gothic" panose="020B0502020202020204" pitchFamily="34" charset="0"/>
              </a:rPr>
              <a:t>Full-duplex</a:t>
            </a:r>
            <a:r>
              <a:rPr lang="en-US" dirty="0">
                <a:solidFill>
                  <a:srgbClr val="000000"/>
                </a:solidFill>
                <a:latin typeface="Century Gothic" panose="020B0502020202020204" pitchFamily="34" charset="0"/>
              </a:rPr>
              <a:t> - Both ends of the connection can send and receive simultaneously.</a:t>
            </a:r>
          </a:p>
          <a:p>
            <a:pPr marL="358835" lvl="1" indent="-285750" algn="just">
              <a:buFont typeface="Arial" panose="020B0604020202020204" pitchFamily="34" charset="0"/>
              <a:buChar char="•"/>
            </a:pPr>
            <a:r>
              <a:rPr lang="en-US" b="1" dirty="0">
                <a:solidFill>
                  <a:srgbClr val="000000"/>
                </a:solidFill>
                <a:latin typeface="Century Gothic" panose="020B0502020202020204" pitchFamily="34" charset="0"/>
              </a:rPr>
              <a:t>Half-duplex</a:t>
            </a:r>
            <a:r>
              <a:rPr lang="en-US" dirty="0">
                <a:solidFill>
                  <a:srgbClr val="000000"/>
                </a:solidFill>
                <a:latin typeface="Century Gothic" panose="020B0502020202020204" pitchFamily="34" charset="0"/>
              </a:rPr>
              <a:t> - Only one end of the connection can send at a time.</a:t>
            </a:r>
          </a:p>
          <a:p>
            <a:pPr marL="0" indent="0" algn="just"/>
            <a:endParaRPr lang="en-US" dirty="0">
              <a:solidFill>
                <a:srgbClr val="000000"/>
              </a:solidFill>
              <a:latin typeface="Century Gothic" panose="020B0502020202020204" pitchFamily="34" charset="0"/>
            </a:endParaRPr>
          </a:p>
          <a:p>
            <a:pPr marL="0" indent="0" algn="just"/>
            <a:r>
              <a:rPr lang="en-US" dirty="0">
                <a:solidFill>
                  <a:srgbClr val="000000"/>
                </a:solidFill>
                <a:latin typeface="Century Gothic" panose="020B0502020202020204" pitchFamily="34" charset="0"/>
              </a:rPr>
              <a:t>Autonegotiation is an optional function found on most Ethernet switches and NICs. It enables two devices to automatically negotiate the best speed and duplex capabilities.</a:t>
            </a:r>
          </a:p>
          <a:p>
            <a:pPr marL="0" indent="0" algn="just"/>
            <a:endParaRPr lang="en-US" b="1" dirty="0">
              <a:solidFill>
                <a:srgbClr val="000000"/>
              </a:solidFill>
              <a:latin typeface="Century Gothic" panose="020B0502020202020204" pitchFamily="34" charset="0"/>
            </a:endParaRPr>
          </a:p>
          <a:p>
            <a:pPr marL="0" indent="0" algn="just"/>
            <a:r>
              <a:rPr lang="en-US" b="1" dirty="0">
                <a:solidFill>
                  <a:srgbClr val="000000"/>
                </a:solidFill>
                <a:latin typeface="Century Gothic" panose="020B0502020202020204" pitchFamily="34" charset="0"/>
              </a:rPr>
              <a:t>Note</a:t>
            </a:r>
            <a:r>
              <a:rPr lang="en-US" dirty="0">
                <a:solidFill>
                  <a:srgbClr val="000000"/>
                </a:solidFill>
                <a:latin typeface="Century Gothic" panose="020B0502020202020204" pitchFamily="34" charset="0"/>
              </a:rPr>
              <a:t>: Gigabit Ethernet ports only operate in full-duplex. </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61226" y="523389"/>
            <a:ext cx="8593495" cy="731837"/>
          </a:xfrm>
        </p:spPr>
        <p:txBody>
          <a:bodyPr/>
          <a:lstStyle/>
          <a:p>
            <a:r>
              <a:rPr lang="en-US" sz="2000" dirty="0">
                <a:latin typeface="Century Gothic" panose="020B0502020202020204" pitchFamily="34" charset="0"/>
              </a:rPr>
              <a:t>Switch Speeds and Forwarding Methods</a:t>
            </a:r>
            <a:br>
              <a:rPr lang="en-US" sz="4000" dirty="0">
                <a:latin typeface="Century Gothic" panose="020B0502020202020204" pitchFamily="34" charset="0"/>
              </a:rPr>
            </a:br>
            <a:r>
              <a:rPr lang="en-US" dirty="0">
                <a:latin typeface="Century Gothic" panose="020B0502020202020204" pitchFamily="34" charset="0"/>
              </a:rPr>
              <a:t>Duplex and Speed Settings</a:t>
            </a:r>
          </a:p>
        </p:txBody>
      </p:sp>
    </p:spTree>
    <p:extLst>
      <p:ext uri="{BB962C8B-B14F-4D97-AF65-F5344CB8AC3E}">
        <p14:creationId xmlns:p14="http://schemas.microsoft.com/office/powerpoint/2010/main" val="343562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AF5B935-3345-4044-9B1C-FFAA3841A95F}"/>
              </a:ext>
            </a:extLst>
          </p:cNvPr>
          <p:cNvSpPr>
            <a:spLocks noGrp="1"/>
          </p:cNvSpPr>
          <p:nvPr>
            <p:ph idx="1"/>
          </p:nvPr>
        </p:nvSpPr>
        <p:spPr>
          <a:xfrm>
            <a:off x="276543" y="1331426"/>
            <a:ext cx="8593137" cy="2140258"/>
          </a:xfrm>
        </p:spPr>
        <p:txBody>
          <a:bodyPr/>
          <a:lstStyle/>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Duplex mismatch is one of the most common causes of performance issues on 10/100 Mbps Ethernet links. It occurs when one port on the link operates at half-duplex while the other port operates at full-duplex.</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This can occur when one or both ports on a link are reset, and the autonegotiation process does not result in both link partners having the same configuration. </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It also can occur when users reconfigure one side of a link and forget to reconfigure the other. Both sides of a link should have autonegotiation on, or both sides should have it off. Best practice is to configure both Ethernet switch ports as full-duplex.</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80368"/>
            <a:ext cx="8345488" cy="731837"/>
          </a:xfrm>
        </p:spPr>
        <p:txBody>
          <a:bodyPr/>
          <a:lstStyle/>
          <a:p>
            <a:r>
              <a:rPr lang="en-US" sz="1800" dirty="0">
                <a:latin typeface="Century Gothic" panose="020B0502020202020204" pitchFamily="34" charset="0"/>
              </a:rPr>
              <a:t>Switch Speeds and Forwarding Methods</a:t>
            </a:r>
            <a:br>
              <a:rPr lang="en-US" sz="3600" dirty="0">
                <a:latin typeface="Century Gothic" panose="020B0502020202020204" pitchFamily="34" charset="0"/>
              </a:rPr>
            </a:br>
            <a:r>
              <a:rPr lang="en-US" sz="2800" dirty="0">
                <a:latin typeface="Century Gothic" panose="020B0502020202020204" pitchFamily="34" charset="0"/>
              </a:rPr>
              <a:t>Duplex and Speed Settings</a:t>
            </a:r>
          </a:p>
        </p:txBody>
      </p:sp>
      <p:pic>
        <p:nvPicPr>
          <p:cNvPr id="7" name="Picture 6">
            <a:extLst>
              <a:ext uri="{FF2B5EF4-FFF2-40B4-BE49-F238E27FC236}">
                <a16:creationId xmlns:a16="http://schemas.microsoft.com/office/drawing/2014/main" id="{E391F5F5-84B2-074A-ADD6-27895E0506BE}"/>
              </a:ext>
            </a:extLst>
          </p:cNvPr>
          <p:cNvPicPr>
            <a:picLocks noChangeAspect="1"/>
          </p:cNvPicPr>
          <p:nvPr/>
        </p:nvPicPr>
        <p:blipFill>
          <a:blip r:embed="rId3"/>
          <a:stretch>
            <a:fillRect/>
          </a:stretch>
        </p:blipFill>
        <p:spPr>
          <a:xfrm>
            <a:off x="434575" y="4334648"/>
            <a:ext cx="8258420" cy="2081391"/>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48CBB132-422E-4EB2-B722-C0CF950753A0}"/>
                  </a:ext>
                </a:extLst>
              </p14:cNvPr>
              <p14:cNvContentPartPr/>
              <p14:nvPr/>
            </p14:nvContentPartPr>
            <p14:xfrm>
              <a:off x="3000600" y="2812680"/>
              <a:ext cx="360" cy="360"/>
            </p14:xfrm>
          </p:contentPart>
        </mc:Choice>
        <mc:Fallback xmlns="">
          <p:pic>
            <p:nvPicPr>
              <p:cNvPr id="4" name="Ink 3">
                <a:extLst>
                  <a:ext uri="{FF2B5EF4-FFF2-40B4-BE49-F238E27FC236}">
                    <a16:creationId xmlns:a16="http://schemas.microsoft.com/office/drawing/2014/main" id="{48CBB132-422E-4EB2-B722-C0CF950753A0}"/>
                  </a:ext>
                </a:extLst>
              </p:cNvPr>
              <p:cNvPicPr/>
              <p:nvPr/>
            </p:nvPicPr>
            <p:blipFill>
              <a:blip r:embed="rId7"/>
              <a:stretch>
                <a:fillRect/>
              </a:stretch>
            </p:blipFill>
            <p:spPr>
              <a:xfrm>
                <a:off x="1651680" y="2803320"/>
                <a:ext cx="6948360" cy="2287440"/>
              </a:xfrm>
              <a:prstGeom prst="rect">
                <a:avLst/>
              </a:prstGeom>
            </p:spPr>
          </p:pic>
        </mc:Fallback>
      </mc:AlternateContent>
    </p:spTree>
    <p:extLst>
      <p:ext uri="{BB962C8B-B14F-4D97-AF65-F5344CB8AC3E}">
        <p14:creationId xmlns:p14="http://schemas.microsoft.com/office/powerpoint/2010/main" val="140372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217831" y="1224747"/>
            <a:ext cx="8728049" cy="3657998"/>
          </a:xfrm>
        </p:spPr>
        <p:txBody>
          <a:bodyPr/>
          <a:lstStyle/>
          <a:p>
            <a:pPr marL="0" indent="0" algn="just"/>
            <a:r>
              <a:rPr lang="en-US" dirty="0">
                <a:solidFill>
                  <a:srgbClr val="000000"/>
                </a:solidFill>
                <a:latin typeface="Century Gothic" panose="020B0502020202020204" pitchFamily="34" charset="0"/>
              </a:rPr>
              <a:t>Connections between devices once required the use of either a crossover or straight-through cable. The type of cable required depended on the type of interconnecting devices.</a:t>
            </a:r>
          </a:p>
          <a:p>
            <a:pPr marL="0" indent="0" algn="just"/>
            <a:r>
              <a:rPr lang="en-US" b="1" dirty="0">
                <a:solidFill>
                  <a:srgbClr val="000000"/>
                </a:solidFill>
                <a:latin typeface="Century Gothic" panose="020B0502020202020204" pitchFamily="34" charset="0"/>
              </a:rPr>
              <a:t>Note</a:t>
            </a:r>
            <a:r>
              <a:rPr lang="en-US" dirty="0">
                <a:solidFill>
                  <a:srgbClr val="000000"/>
                </a:solidFill>
                <a:latin typeface="Century Gothic" panose="020B0502020202020204" pitchFamily="34" charset="0"/>
              </a:rPr>
              <a:t>: A direct connection between a router and a host requires a cross-over connection.</a:t>
            </a:r>
          </a:p>
          <a:p>
            <a:pPr marL="0" indent="0" algn="just"/>
            <a:endParaRPr lang="en-US" dirty="0">
              <a:solidFill>
                <a:srgbClr val="000000"/>
              </a:solidFill>
              <a:latin typeface="Century Gothic" panose="020B0502020202020204" pitchFamily="34" charset="0"/>
            </a:endParaRPr>
          </a:p>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Most switch devices now support the automatic medium-dependent interface crossover (auto-MDIX) feature. When enabled, the switch automatically detects the type of cable attached to the port and configures the interfaces accordingly. </a:t>
            </a:r>
          </a:p>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The auto-MDIX feature is enabled by default on switches running Cisco IOS Release 12.2(18)SE or later. However, the feature could be disabled. For this reason, you should always use the correct cable type and not rely on the auto-MDIX feature. </a:t>
            </a:r>
          </a:p>
          <a:p>
            <a:pPr marL="285750" indent="-285750" algn="just">
              <a:buFont typeface="Arial" panose="020B0604020202020204" pitchFamily="34" charset="0"/>
              <a:buChar char="•"/>
            </a:pPr>
            <a:r>
              <a:rPr lang="en-US" dirty="0">
                <a:solidFill>
                  <a:srgbClr val="000000"/>
                </a:solidFill>
                <a:latin typeface="Century Gothic" panose="020B0502020202020204" pitchFamily="34" charset="0"/>
              </a:rPr>
              <a:t>Auto-MDIX can be re-enabled using the </a:t>
            </a:r>
            <a:r>
              <a:rPr lang="en-US" b="1" dirty="0">
                <a:solidFill>
                  <a:srgbClr val="000000"/>
                </a:solidFill>
                <a:latin typeface="Century Gothic" panose="020B0502020202020204" pitchFamily="34" charset="0"/>
              </a:rPr>
              <a:t>mdix auto</a:t>
            </a:r>
            <a:r>
              <a:rPr lang="en-US" dirty="0">
                <a:solidFill>
                  <a:srgbClr val="000000"/>
                </a:solidFill>
                <a:latin typeface="Century Gothic" panose="020B0502020202020204" pitchFamily="34" charset="0"/>
              </a:rPr>
              <a:t> interface configuration command.</a:t>
            </a:r>
          </a:p>
          <a:p>
            <a:pPr marL="285750" indent="-285750" algn="l">
              <a:buFont typeface="Arial" panose="020B0604020202020204" pitchFamily="34" charset="0"/>
              <a:buChar char="•"/>
            </a:pPr>
            <a:endParaRPr lang="en-US" dirty="0">
              <a:solidFill>
                <a:srgbClr val="000000"/>
              </a:solidFill>
              <a:latin typeface="Century Gothic" panose="020B0502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52400" y="492910"/>
            <a:ext cx="8345488" cy="731837"/>
          </a:xfrm>
        </p:spPr>
        <p:txBody>
          <a:bodyPr/>
          <a:lstStyle/>
          <a:p>
            <a:r>
              <a:rPr lang="en-US" sz="2000" dirty="0">
                <a:latin typeface="Century Gothic" panose="020B0502020202020204" pitchFamily="34" charset="0"/>
              </a:rPr>
              <a:t>Switch Speeds and Forwarding Methods</a:t>
            </a:r>
            <a:br>
              <a:rPr lang="en-US" sz="4000" dirty="0">
                <a:latin typeface="Century Gothic" panose="020B0502020202020204" pitchFamily="34" charset="0"/>
              </a:rPr>
            </a:br>
            <a:r>
              <a:rPr lang="en-US" dirty="0">
                <a:latin typeface="Century Gothic" panose="020B0502020202020204" pitchFamily="34" charset="0"/>
              </a:rPr>
              <a:t>Auto-MDIX</a:t>
            </a:r>
          </a:p>
        </p:txBody>
      </p:sp>
    </p:spTree>
    <p:extLst>
      <p:ext uri="{BB962C8B-B14F-4D97-AF65-F5344CB8AC3E}">
        <p14:creationId xmlns:p14="http://schemas.microsoft.com/office/powerpoint/2010/main" val="390554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6.4 Switch Speeds and Forwarding Methods</a:t>
            </a:r>
            <a:endParaRPr lang="en-US" altLang="en-US" sz="5400" dirty="0"/>
          </a:p>
        </p:txBody>
      </p:sp>
    </p:spTree>
    <p:custDataLst>
      <p:tags r:id="rId1"/>
    </p:custDataLst>
    <p:extLst>
      <p:ext uri="{BB962C8B-B14F-4D97-AF65-F5344CB8AC3E}">
        <p14:creationId xmlns:p14="http://schemas.microsoft.com/office/powerpoint/2010/main" val="1469344788"/>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6.5 MAC and IP</a:t>
            </a:r>
            <a:endParaRPr lang="en-US" sz="2400" dirty="0">
              <a:solidFill>
                <a:srgbClr val="00B0F0"/>
              </a:solidFill>
            </a:endParaRPr>
          </a:p>
        </p:txBody>
      </p:sp>
    </p:spTree>
    <p:extLst>
      <p:ext uri="{BB962C8B-B14F-4D97-AF65-F5344CB8AC3E}">
        <p14:creationId xmlns:p14="http://schemas.microsoft.com/office/powerpoint/2010/main" val="723012052"/>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33852" y="1346909"/>
            <a:ext cx="8651068" cy="3073946"/>
          </a:xfrm>
        </p:spPr>
        <p:txBody>
          <a:bodyPr/>
          <a:lstStyle/>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The Data Link layer is responsible for communications between end-device network interface cards.</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It allows upper layer protocols to access the physical layer media and encapsulates Layer 3 packets (IPv4 and IPv6) into Layer 2 Frames.</a:t>
            </a:r>
          </a:p>
          <a:p>
            <a:pPr marL="342900" indent="-342900" algn="just">
              <a:buFont typeface="Arial" panose="020B0604020202020204" pitchFamily="34" charset="0"/>
              <a:buChar char="•"/>
            </a:pPr>
            <a:r>
              <a:rPr lang="en-US" sz="1800" dirty="0">
                <a:solidFill>
                  <a:srgbClr val="000000"/>
                </a:solidFill>
                <a:latin typeface="Century Gothic" panose="020B0502020202020204" pitchFamily="34" charset="0"/>
              </a:rPr>
              <a:t>It also </a:t>
            </a:r>
            <a:r>
              <a:rPr lang="en-US" sz="1800" dirty="0">
                <a:solidFill>
                  <a:srgbClr val="000000"/>
                </a:solidFill>
                <a:highlight>
                  <a:srgbClr val="FFFF00"/>
                </a:highlight>
                <a:latin typeface="Century Gothic" panose="020B0502020202020204" pitchFamily="34" charset="0"/>
              </a:rPr>
              <a:t>performs error detection </a:t>
            </a:r>
            <a:r>
              <a:rPr lang="en-US" sz="1800" dirty="0">
                <a:solidFill>
                  <a:srgbClr val="000000"/>
                </a:solidFill>
                <a:latin typeface="Century Gothic" panose="020B0502020202020204" pitchFamily="34" charset="0"/>
              </a:rPr>
              <a:t>and </a:t>
            </a:r>
            <a:r>
              <a:rPr lang="en-US" sz="1800" dirty="0">
                <a:solidFill>
                  <a:srgbClr val="000000"/>
                </a:solidFill>
                <a:highlight>
                  <a:srgbClr val="FFFF00"/>
                </a:highlight>
                <a:latin typeface="Century Gothic" panose="020B0502020202020204" pitchFamily="34" charset="0"/>
              </a:rPr>
              <a:t>rejects corrupts frames</a:t>
            </a:r>
            <a:r>
              <a:rPr lang="en-US" sz="1800" dirty="0">
                <a:solidFill>
                  <a:srgbClr val="000000"/>
                </a:solidFill>
                <a:latin typeface="Century Gothic" panose="020B0502020202020204" pitchFamily="34" charset="0"/>
              </a:rPr>
              <a:t>.</a:t>
            </a:r>
          </a:p>
          <a:p>
            <a:pPr marL="0" indent="0" algn="just"/>
            <a:endParaRPr lang="en-US" sz="1800" dirty="0">
              <a:solidFill>
                <a:srgbClr val="000000"/>
              </a:solidFill>
              <a:latin typeface="Century Gothic" panose="020B0502020202020204" pitchFamily="34" charset="0"/>
            </a:endParaRPr>
          </a:p>
          <a:p>
            <a:pPr marL="342900" indent="-342900" algn="just">
              <a:buFont typeface="Arial" panose="020B0604020202020204" pitchFamily="34" charset="0"/>
              <a:buChar char="•"/>
            </a:pPr>
            <a:endParaRPr lang="en-US" sz="1800" dirty="0">
              <a:solidFill>
                <a:srgbClr val="000000"/>
              </a:solidFill>
              <a:latin typeface="Century Gothic" panose="020B0502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06731"/>
            <a:ext cx="8345488" cy="731837"/>
          </a:xfrm>
        </p:spPr>
        <p:txBody>
          <a:bodyPr/>
          <a:lstStyle/>
          <a:p>
            <a:r>
              <a:rPr lang="en-US" sz="1600" dirty="0"/>
              <a:t>Purpose of the Data Link Layer</a:t>
            </a:r>
            <a:br>
              <a:rPr lang="en-US" dirty="0"/>
            </a:br>
            <a:r>
              <a:rPr lang="en-US" sz="2400" dirty="0"/>
              <a:t>The Data Link Layer</a:t>
            </a:r>
          </a:p>
        </p:txBody>
      </p:sp>
      <p:pic>
        <p:nvPicPr>
          <p:cNvPr id="6" name="Picture 5">
            <a:extLst>
              <a:ext uri="{FF2B5EF4-FFF2-40B4-BE49-F238E27FC236}">
                <a16:creationId xmlns:a16="http://schemas.microsoft.com/office/drawing/2014/main" id="{D6A2775E-EEA2-B340-AC65-D029824E8F00}"/>
              </a:ext>
            </a:extLst>
          </p:cNvPr>
          <p:cNvPicPr>
            <a:picLocks noChangeAspect="1"/>
          </p:cNvPicPr>
          <p:nvPr/>
        </p:nvPicPr>
        <p:blipFill>
          <a:blip r:embed="rId3"/>
          <a:stretch>
            <a:fillRect/>
          </a:stretch>
        </p:blipFill>
        <p:spPr>
          <a:xfrm>
            <a:off x="1310640" y="3073528"/>
            <a:ext cx="6751319" cy="3560554"/>
          </a:xfrm>
          <a:prstGeom prst="rect">
            <a:avLst/>
          </a:prstGeom>
        </p:spPr>
      </p:pic>
    </p:spTree>
    <p:extLst>
      <p:ext uri="{BB962C8B-B14F-4D97-AF65-F5344CB8AC3E}">
        <p14:creationId xmlns:p14="http://schemas.microsoft.com/office/powerpoint/2010/main" val="127789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95766" y="1213352"/>
            <a:ext cx="8552468" cy="1755975"/>
          </a:xfrm>
        </p:spPr>
        <p:txBody>
          <a:bodyPr/>
          <a:lstStyle/>
          <a:p>
            <a:pPr marL="0" indent="0" algn="just"/>
            <a:r>
              <a:rPr lang="en-US" dirty="0">
                <a:solidFill>
                  <a:srgbClr val="000000"/>
                </a:solidFill>
                <a:latin typeface="Century Gothic" panose="020B0502020202020204" pitchFamily="34" charset="0"/>
              </a:rPr>
              <a:t>There</a:t>
            </a:r>
            <a:r>
              <a:rPr lang="en-US" dirty="0">
                <a:latin typeface="Century Gothic" panose="020B0502020202020204" pitchFamily="34" charset="0"/>
              </a:rPr>
              <a:t> </a:t>
            </a:r>
            <a:r>
              <a:rPr lang="en-US" dirty="0">
                <a:solidFill>
                  <a:srgbClr val="000000"/>
                </a:solidFill>
                <a:latin typeface="Century Gothic" panose="020B0502020202020204" pitchFamily="34" charset="0"/>
              </a:rPr>
              <a:t>are two primary addresses assigned to a device on an Ethernet LAN:</a:t>
            </a:r>
          </a:p>
          <a:p>
            <a:pPr marL="311989" lvl="1" indent="-257175" algn="just">
              <a:buFont typeface="Arial" panose="020B0604020202020204" pitchFamily="34" charset="0"/>
              <a:buChar char="•"/>
            </a:pPr>
            <a:r>
              <a:rPr lang="en-US" b="1" dirty="0">
                <a:solidFill>
                  <a:srgbClr val="000000"/>
                </a:solidFill>
                <a:latin typeface="Century Gothic" panose="020B0502020202020204" pitchFamily="34" charset="0"/>
              </a:rPr>
              <a:t>Layer 2 physical address (the MAC address)</a:t>
            </a:r>
            <a:r>
              <a:rPr lang="en-US" dirty="0">
                <a:solidFill>
                  <a:srgbClr val="000000"/>
                </a:solidFill>
                <a:latin typeface="Century Gothic" panose="020B0502020202020204" pitchFamily="34" charset="0"/>
              </a:rPr>
              <a:t> – Used for NIC to NIC communications on the same Ethernet network.</a:t>
            </a:r>
          </a:p>
          <a:p>
            <a:pPr marL="311989" lvl="1" indent="-257175" algn="just">
              <a:buFont typeface="Arial" panose="020B0604020202020204" pitchFamily="34" charset="0"/>
              <a:buChar char="•"/>
            </a:pPr>
            <a:r>
              <a:rPr lang="en-US" b="1" dirty="0">
                <a:solidFill>
                  <a:srgbClr val="000000"/>
                </a:solidFill>
                <a:latin typeface="Century Gothic" panose="020B0502020202020204" pitchFamily="34" charset="0"/>
              </a:rPr>
              <a:t>Layer 3 logical address (the IP address)</a:t>
            </a:r>
            <a:r>
              <a:rPr lang="en-US" dirty="0">
                <a:solidFill>
                  <a:srgbClr val="000000"/>
                </a:solidFill>
                <a:latin typeface="Century Gothic" panose="020B0502020202020204" pitchFamily="34" charset="0"/>
              </a:rPr>
              <a:t> – Used to send the packet from the source device to the destination device. </a:t>
            </a:r>
          </a:p>
          <a:p>
            <a:pPr marL="54814" lvl="1" indent="0" algn="just"/>
            <a:r>
              <a:rPr lang="en-US" dirty="0">
                <a:solidFill>
                  <a:srgbClr val="000000"/>
                </a:solidFill>
                <a:latin typeface="Century Gothic" panose="020B0502020202020204" pitchFamily="34" charset="0"/>
              </a:rPr>
              <a:t>Layer 2 addresses are used to deliver frames from one NIC to another NIC on the same network. If a destination IP address is on the same network, the destination MAC address will be that of the destination device.</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67640" y="664474"/>
            <a:ext cx="6259116" cy="548878"/>
          </a:xfrm>
        </p:spPr>
        <p:txBody>
          <a:bodyPr/>
          <a:lstStyle/>
          <a:p>
            <a:r>
              <a:rPr lang="en-US" sz="2000" dirty="0">
                <a:latin typeface="Century Gothic" panose="020B0502020202020204" pitchFamily="34" charset="0"/>
              </a:rPr>
              <a:t>MAC and IP</a:t>
            </a:r>
            <a:br>
              <a:rPr lang="en-US" sz="4800" dirty="0">
                <a:latin typeface="Century Gothic" panose="020B0502020202020204" pitchFamily="34" charset="0"/>
              </a:rPr>
            </a:br>
            <a:r>
              <a:rPr lang="en-US" dirty="0">
                <a:latin typeface="Century Gothic" panose="020B0502020202020204" pitchFamily="34" charset="0"/>
              </a:rPr>
              <a:t>Destination on Same Network</a:t>
            </a:r>
          </a:p>
        </p:txBody>
      </p:sp>
      <p:pic>
        <p:nvPicPr>
          <p:cNvPr id="2" name="Picture 1">
            <a:extLst>
              <a:ext uri="{FF2B5EF4-FFF2-40B4-BE49-F238E27FC236}">
                <a16:creationId xmlns:a16="http://schemas.microsoft.com/office/drawing/2014/main" id="{DB3295B7-4667-438E-A1A4-0A077F091E61}"/>
              </a:ext>
            </a:extLst>
          </p:cNvPr>
          <p:cNvPicPr>
            <a:picLocks noChangeAspect="1"/>
          </p:cNvPicPr>
          <p:nvPr/>
        </p:nvPicPr>
        <p:blipFill rotWithShape="1">
          <a:blip r:embed="rId3"/>
          <a:srcRect l="3524" r="2226"/>
          <a:stretch/>
        </p:blipFill>
        <p:spPr>
          <a:xfrm>
            <a:off x="3139440" y="4290190"/>
            <a:ext cx="5745480" cy="2415410"/>
          </a:xfrm>
          <a:prstGeom prst="rect">
            <a:avLst/>
          </a:prstGeom>
        </p:spPr>
      </p:pic>
    </p:spTree>
    <p:extLst>
      <p:ext uri="{BB962C8B-B14F-4D97-AF65-F5344CB8AC3E}">
        <p14:creationId xmlns:p14="http://schemas.microsoft.com/office/powerpoint/2010/main" val="54253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04800" y="1356360"/>
            <a:ext cx="8717279" cy="1884849"/>
          </a:xfrm>
        </p:spPr>
        <p:txBody>
          <a:bodyPr/>
          <a:lstStyle/>
          <a:p>
            <a:pPr marL="0" indent="0" algn="just"/>
            <a:r>
              <a:rPr lang="en-US" dirty="0">
                <a:solidFill>
                  <a:srgbClr val="000000"/>
                </a:solidFill>
                <a:latin typeface="Century Gothic" panose="020B0502020202020204" pitchFamily="34" charset="0"/>
              </a:rPr>
              <a:t>When the destination IP address is on a remote network, the destination MAC address is that of the default gateway.</a:t>
            </a:r>
          </a:p>
          <a:p>
            <a:pPr marL="311989" lvl="1" indent="-257175" algn="just">
              <a:buFont typeface="Arial" panose="020B0604020202020204" pitchFamily="34" charset="0"/>
              <a:buChar char="•"/>
            </a:pPr>
            <a:r>
              <a:rPr lang="en-US" dirty="0">
                <a:solidFill>
                  <a:srgbClr val="000000"/>
                </a:solidFill>
                <a:latin typeface="Century Gothic" panose="020B0502020202020204" pitchFamily="34" charset="0"/>
              </a:rPr>
              <a:t>ARP is used by IPv4 to associate the IPv4 address of a device with the MAC address of the device NIC.</a:t>
            </a:r>
          </a:p>
          <a:p>
            <a:pPr marL="311989" lvl="1" indent="-257175" algn="just">
              <a:buFont typeface="Arial" panose="020B0604020202020204" pitchFamily="34" charset="0"/>
              <a:buChar char="•"/>
            </a:pPr>
            <a:r>
              <a:rPr lang="en-US" dirty="0">
                <a:solidFill>
                  <a:srgbClr val="000000"/>
                </a:solidFill>
                <a:latin typeface="Century Gothic" panose="020B0502020202020204" pitchFamily="34" charset="0"/>
              </a:rPr>
              <a:t>ICMPv6 is used by IPv6 to associate the IPv6 address of a device with the MAC address of the device NIC.</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37160" y="590627"/>
            <a:ext cx="6259116" cy="548878"/>
          </a:xfrm>
        </p:spPr>
        <p:txBody>
          <a:bodyPr/>
          <a:lstStyle/>
          <a:p>
            <a:r>
              <a:rPr lang="en-US" sz="1800" dirty="0">
                <a:latin typeface="Century Gothic" panose="020B0502020202020204" pitchFamily="34" charset="0"/>
              </a:rPr>
              <a:t>MAC and IP</a:t>
            </a:r>
            <a:br>
              <a:rPr lang="en-US" sz="4400" dirty="0">
                <a:latin typeface="Century Gothic" panose="020B0502020202020204" pitchFamily="34" charset="0"/>
              </a:rPr>
            </a:br>
            <a:r>
              <a:rPr lang="en-US" sz="2800" dirty="0">
                <a:latin typeface="Century Gothic" panose="020B0502020202020204" pitchFamily="34" charset="0"/>
              </a:rPr>
              <a:t>Destination on Remote Network</a:t>
            </a:r>
          </a:p>
        </p:txBody>
      </p:sp>
      <p:pic>
        <p:nvPicPr>
          <p:cNvPr id="5" name="Picture 4">
            <a:extLst>
              <a:ext uri="{FF2B5EF4-FFF2-40B4-BE49-F238E27FC236}">
                <a16:creationId xmlns:a16="http://schemas.microsoft.com/office/drawing/2014/main" id="{650449E9-3366-4B53-A2F7-3D40251C3E6B}"/>
              </a:ext>
            </a:extLst>
          </p:cNvPr>
          <p:cNvPicPr>
            <a:picLocks noChangeAspect="1"/>
          </p:cNvPicPr>
          <p:nvPr/>
        </p:nvPicPr>
        <p:blipFill>
          <a:blip r:embed="rId3"/>
          <a:stretch>
            <a:fillRect/>
          </a:stretch>
        </p:blipFill>
        <p:spPr>
          <a:xfrm>
            <a:off x="615895" y="3458064"/>
            <a:ext cx="8406184" cy="3205311"/>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E8EE7573-979C-4278-904B-7F54EE296A65}"/>
                  </a:ext>
                </a:extLst>
              </p14:cNvPr>
              <p14:cNvContentPartPr/>
              <p14:nvPr/>
            </p14:nvContentPartPr>
            <p14:xfrm>
              <a:off x="7455489" y="5542228"/>
              <a:ext cx="360" cy="360"/>
            </p14:xfrm>
          </p:contentPart>
        </mc:Choice>
        <mc:Fallback xmlns="">
          <p:pic>
            <p:nvPicPr>
              <p:cNvPr id="9" name="Ink 8">
                <a:extLst>
                  <a:ext uri="{FF2B5EF4-FFF2-40B4-BE49-F238E27FC236}">
                    <a16:creationId xmlns:a16="http://schemas.microsoft.com/office/drawing/2014/main" id="{E8EE7573-979C-4278-904B-7F54EE296A65}"/>
                  </a:ext>
                </a:extLst>
              </p:cNvPr>
              <p:cNvPicPr/>
              <p:nvPr/>
            </p:nvPicPr>
            <p:blipFill>
              <a:blip r:embed="rId5"/>
              <a:stretch>
                <a:fillRect/>
              </a:stretch>
            </p:blipFill>
            <p:spPr>
              <a:xfrm>
                <a:off x="7446489" y="5533228"/>
                <a:ext cx="18000" cy="18000"/>
              </a:xfrm>
              <a:prstGeom prst="rect">
                <a:avLst/>
              </a:prstGeom>
            </p:spPr>
          </p:pic>
        </mc:Fallback>
      </mc:AlternateContent>
    </p:spTree>
    <p:extLst>
      <p:ext uri="{BB962C8B-B14F-4D97-AF65-F5344CB8AC3E}">
        <p14:creationId xmlns:p14="http://schemas.microsoft.com/office/powerpoint/2010/main" val="2499278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6.5 MAC and IP</a:t>
            </a:r>
            <a:endParaRPr lang="en-US" altLang="en-US" sz="5400" dirty="0"/>
          </a:p>
        </p:txBody>
      </p:sp>
    </p:spTree>
    <p:custDataLst>
      <p:tags r:id="rId1"/>
    </p:custDataLst>
    <p:extLst>
      <p:ext uri="{BB962C8B-B14F-4D97-AF65-F5344CB8AC3E}">
        <p14:creationId xmlns:p14="http://schemas.microsoft.com/office/powerpoint/2010/main" val="3384141028"/>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6.6 ARP</a:t>
            </a:r>
            <a:endParaRPr lang="en-US" sz="2400" dirty="0">
              <a:solidFill>
                <a:srgbClr val="00B0F0"/>
              </a:solidFill>
            </a:endParaRPr>
          </a:p>
        </p:txBody>
      </p:sp>
    </p:spTree>
    <p:extLst>
      <p:ext uri="{BB962C8B-B14F-4D97-AF65-F5344CB8AC3E}">
        <p14:creationId xmlns:p14="http://schemas.microsoft.com/office/powerpoint/2010/main" val="3889263895"/>
      </p:ext>
    </p:extLst>
  </p:cSld>
  <p:clrMapOvr>
    <a:masterClrMapping/>
  </p:clrMapOvr>
  <p:transition>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140144" y="1097279"/>
            <a:ext cx="8656320" cy="2279836"/>
          </a:xfrm>
        </p:spPr>
        <p:txBody>
          <a:bodyPr/>
          <a:lstStyle/>
          <a:p>
            <a:pPr marL="0" indent="0" algn="just"/>
            <a:r>
              <a:rPr lang="en-US" dirty="0">
                <a:solidFill>
                  <a:srgbClr val="000000"/>
                </a:solidFill>
                <a:latin typeface="Century Gothic" panose="020B0502020202020204" pitchFamily="34" charset="0"/>
              </a:rPr>
              <a:t>A device uses ARP to determine the destination MAC address of a local device when it knows its IPv4 address.</a:t>
            </a:r>
          </a:p>
          <a:p>
            <a:pPr marL="0" indent="0" algn="just"/>
            <a:r>
              <a:rPr lang="en-US" dirty="0">
                <a:solidFill>
                  <a:srgbClr val="000000"/>
                </a:solidFill>
                <a:latin typeface="Century Gothic" panose="020B0502020202020204" pitchFamily="34" charset="0"/>
              </a:rPr>
              <a:t>ARP provides two basic functions:</a:t>
            </a:r>
          </a:p>
          <a:p>
            <a:pPr marL="311989" lvl="1" indent="-257175" algn="just">
              <a:buFont typeface="Arial" panose="020B0604020202020204" pitchFamily="34" charset="0"/>
              <a:buChar char="•"/>
            </a:pPr>
            <a:r>
              <a:rPr lang="en-US" dirty="0">
                <a:solidFill>
                  <a:srgbClr val="000000"/>
                </a:solidFill>
                <a:latin typeface="Century Gothic" panose="020B0502020202020204" pitchFamily="34" charset="0"/>
              </a:rPr>
              <a:t>Resolving IPv4 addresses to MAC addresses</a:t>
            </a:r>
          </a:p>
          <a:p>
            <a:pPr marL="311989" lvl="1" indent="-257175" algn="just">
              <a:buFont typeface="Arial" panose="020B0604020202020204" pitchFamily="34" charset="0"/>
              <a:buChar char="•"/>
            </a:pPr>
            <a:r>
              <a:rPr lang="en-US" dirty="0">
                <a:solidFill>
                  <a:srgbClr val="000000"/>
                </a:solidFill>
                <a:latin typeface="Century Gothic" panose="020B0502020202020204" pitchFamily="34" charset="0"/>
              </a:rPr>
              <a:t>Maintaining an ARP table of IPv4 to MAC address mappings</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40144" y="494348"/>
            <a:ext cx="7650480" cy="602931"/>
          </a:xfrm>
        </p:spPr>
        <p:txBody>
          <a:bodyPr/>
          <a:lstStyle/>
          <a:p>
            <a:r>
              <a:rPr lang="en-US" sz="2000" dirty="0">
                <a:latin typeface="Century Gothic" panose="020B0502020202020204" pitchFamily="34" charset="0"/>
              </a:rPr>
              <a:t>ARP</a:t>
            </a:r>
            <a:br>
              <a:rPr lang="en-US" sz="4800" dirty="0">
                <a:latin typeface="Century Gothic" panose="020B0502020202020204" pitchFamily="34" charset="0"/>
              </a:rPr>
            </a:br>
            <a:r>
              <a:rPr lang="en-US" dirty="0">
                <a:latin typeface="Century Gothic" panose="020B0502020202020204" pitchFamily="34" charset="0"/>
              </a:rPr>
              <a:t>ARP Overview</a:t>
            </a:r>
          </a:p>
        </p:txBody>
      </p:sp>
      <p:pic>
        <p:nvPicPr>
          <p:cNvPr id="6" name="Picture 5">
            <a:extLst>
              <a:ext uri="{FF2B5EF4-FFF2-40B4-BE49-F238E27FC236}">
                <a16:creationId xmlns:a16="http://schemas.microsoft.com/office/drawing/2014/main" id="{5741986A-C605-432D-B527-C5259DB44374}"/>
              </a:ext>
            </a:extLst>
          </p:cNvPr>
          <p:cNvPicPr>
            <a:picLocks noChangeAspect="1"/>
          </p:cNvPicPr>
          <p:nvPr/>
        </p:nvPicPr>
        <p:blipFill rotWithShape="1">
          <a:blip r:embed="rId3"/>
          <a:srcRect l="4557" t="3066" r="7216" b="8241"/>
          <a:stretch/>
        </p:blipFill>
        <p:spPr>
          <a:xfrm>
            <a:off x="1874519" y="2956560"/>
            <a:ext cx="5355489" cy="368808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1C6CBAEF-26A5-47D1-BF82-1A7D1ABE9D25}"/>
                  </a:ext>
                </a:extLst>
              </p14:cNvPr>
              <p14:cNvContentPartPr/>
              <p14:nvPr/>
            </p14:nvContentPartPr>
            <p14:xfrm>
              <a:off x="5204769" y="1645588"/>
              <a:ext cx="60480" cy="12960"/>
            </p14:xfrm>
          </p:contentPart>
        </mc:Choice>
        <mc:Fallback xmlns="">
          <p:pic>
            <p:nvPicPr>
              <p:cNvPr id="8" name="Ink 7">
                <a:extLst>
                  <a:ext uri="{FF2B5EF4-FFF2-40B4-BE49-F238E27FC236}">
                    <a16:creationId xmlns:a16="http://schemas.microsoft.com/office/drawing/2014/main" id="{1C6CBAEF-26A5-47D1-BF82-1A7D1ABE9D25}"/>
                  </a:ext>
                </a:extLst>
              </p:cNvPr>
              <p:cNvPicPr/>
              <p:nvPr/>
            </p:nvPicPr>
            <p:blipFill>
              <a:blip r:embed="rId5"/>
              <a:stretch>
                <a:fillRect/>
              </a:stretch>
            </p:blipFill>
            <p:spPr>
              <a:xfrm>
                <a:off x="5195769" y="1636588"/>
                <a:ext cx="78120" cy="30600"/>
              </a:xfrm>
              <a:prstGeom prst="rect">
                <a:avLst/>
              </a:prstGeom>
            </p:spPr>
          </p:pic>
        </mc:Fallback>
      </mc:AlternateContent>
    </p:spTree>
    <p:extLst>
      <p:ext uri="{BB962C8B-B14F-4D97-AF65-F5344CB8AC3E}">
        <p14:creationId xmlns:p14="http://schemas.microsoft.com/office/powerpoint/2010/main" val="18813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350520" y="1432194"/>
            <a:ext cx="8519159" cy="2683254"/>
          </a:xfrm>
        </p:spPr>
        <p:txBody>
          <a:bodyPr/>
          <a:lstStyle/>
          <a:p>
            <a:pPr marL="0" indent="0" algn="just"/>
            <a:r>
              <a:rPr lang="en-US" dirty="0">
                <a:solidFill>
                  <a:srgbClr val="000000"/>
                </a:solidFill>
                <a:latin typeface="Century Gothic" panose="020B0502020202020204" pitchFamily="34" charset="0"/>
              </a:rPr>
              <a:t>To send a frame, a device will search its ARP table for a destination IPv4 address and a corresponding MAC address.</a:t>
            </a:r>
          </a:p>
          <a:p>
            <a:pPr marL="0" indent="0" algn="just"/>
            <a:endParaRPr lang="en-US" dirty="0">
              <a:solidFill>
                <a:srgbClr val="000000"/>
              </a:solidFill>
              <a:latin typeface="Century Gothic" panose="020B0502020202020204" pitchFamily="34" charset="0"/>
            </a:endParaRPr>
          </a:p>
          <a:p>
            <a:pPr marL="311989" lvl="1" indent="-257175" algn="just">
              <a:buFont typeface="Arial" panose="020B0604020202020204" pitchFamily="34" charset="0"/>
              <a:buChar char="•"/>
            </a:pPr>
            <a:r>
              <a:rPr lang="en-US" dirty="0">
                <a:solidFill>
                  <a:srgbClr val="000000"/>
                </a:solidFill>
                <a:latin typeface="Century Gothic" panose="020B0502020202020204" pitchFamily="34" charset="0"/>
              </a:rPr>
              <a:t>If the packet’s destination IPv4 address is on the same network, the device will search the ARP table for the destination IPv4 address.</a:t>
            </a:r>
          </a:p>
          <a:p>
            <a:pPr marL="311989" lvl="1" indent="-257175" algn="just">
              <a:buFont typeface="Arial" panose="020B0604020202020204" pitchFamily="34" charset="0"/>
              <a:buChar char="•"/>
            </a:pPr>
            <a:r>
              <a:rPr lang="en-US" dirty="0">
                <a:solidFill>
                  <a:srgbClr val="000000"/>
                </a:solidFill>
                <a:latin typeface="Century Gothic" panose="020B0502020202020204" pitchFamily="34" charset="0"/>
              </a:rPr>
              <a:t>If the destination IPv4 address is on a different network, the device will search the ARP table for the IPv4 address of the default gateway.</a:t>
            </a:r>
          </a:p>
          <a:p>
            <a:pPr marL="311989" lvl="1" indent="-257175" algn="just">
              <a:buFont typeface="Arial" panose="020B0604020202020204" pitchFamily="34" charset="0"/>
              <a:buChar char="•"/>
            </a:pPr>
            <a:r>
              <a:rPr lang="en-US" dirty="0">
                <a:solidFill>
                  <a:srgbClr val="000000"/>
                </a:solidFill>
                <a:latin typeface="Century Gothic" panose="020B0502020202020204" pitchFamily="34" charset="0"/>
              </a:rPr>
              <a:t>If the device locates the IPv4 address, its corresponding MAC address is used as the destination MAC address in the frame. </a:t>
            </a:r>
          </a:p>
          <a:p>
            <a:pPr marL="311989" lvl="1" indent="-257175" algn="just">
              <a:buFont typeface="Arial" panose="020B0604020202020204" pitchFamily="34" charset="0"/>
              <a:buChar char="•"/>
            </a:pPr>
            <a:r>
              <a:rPr lang="en-US" dirty="0">
                <a:solidFill>
                  <a:srgbClr val="000000"/>
                </a:solidFill>
                <a:latin typeface="Century Gothic" panose="020B0502020202020204" pitchFamily="34" charset="0"/>
              </a:rPr>
              <a:t>If there is no ARP table entry is found, then the device sends an ARP request.</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67640" y="570549"/>
            <a:ext cx="6259116" cy="548878"/>
          </a:xfrm>
        </p:spPr>
        <p:txBody>
          <a:bodyPr/>
          <a:lstStyle/>
          <a:p>
            <a:r>
              <a:rPr lang="en-US" sz="2000" dirty="0">
                <a:latin typeface="Century Gothic" panose="020B0502020202020204" pitchFamily="34" charset="0"/>
              </a:rPr>
              <a:t>ARP</a:t>
            </a:r>
            <a:br>
              <a:rPr lang="en-US" sz="4800" dirty="0">
                <a:latin typeface="Century Gothic" panose="020B0502020202020204" pitchFamily="34" charset="0"/>
              </a:rPr>
            </a:br>
            <a:r>
              <a:rPr lang="en-US" dirty="0">
                <a:latin typeface="Century Gothic" panose="020B0502020202020204" pitchFamily="34" charset="0"/>
              </a:rPr>
              <a:t>ARP Functions</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F726991-C2AD-4E47-B2CF-39BD0E502701}"/>
                  </a:ext>
                </a:extLst>
              </p14:cNvPr>
              <p14:cNvContentPartPr/>
              <p14:nvPr/>
            </p14:nvContentPartPr>
            <p14:xfrm>
              <a:off x="7919529" y="2745388"/>
              <a:ext cx="362880" cy="54000"/>
            </p14:xfrm>
          </p:contentPart>
        </mc:Choice>
        <mc:Fallback xmlns="">
          <p:pic>
            <p:nvPicPr>
              <p:cNvPr id="6" name="Ink 5">
                <a:extLst>
                  <a:ext uri="{FF2B5EF4-FFF2-40B4-BE49-F238E27FC236}">
                    <a16:creationId xmlns:a16="http://schemas.microsoft.com/office/drawing/2014/main" id="{4F726991-C2AD-4E47-B2CF-39BD0E502701}"/>
                  </a:ext>
                </a:extLst>
              </p:cNvPr>
              <p:cNvPicPr/>
              <p:nvPr/>
            </p:nvPicPr>
            <p:blipFill>
              <a:blip r:embed="rId10"/>
              <a:stretch>
                <a:fillRect/>
              </a:stretch>
            </p:blipFill>
            <p:spPr>
              <a:xfrm>
                <a:off x="7910529" y="2736388"/>
                <a:ext cx="380520" cy="71640"/>
              </a:xfrm>
              <a:prstGeom prst="rect">
                <a:avLst/>
              </a:prstGeom>
            </p:spPr>
          </p:pic>
        </mc:Fallback>
      </mc:AlternateContent>
    </p:spTree>
    <p:extLst>
      <p:ext uri="{BB962C8B-B14F-4D97-AF65-F5344CB8AC3E}">
        <p14:creationId xmlns:p14="http://schemas.microsoft.com/office/powerpoint/2010/main" val="287003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152570" y="1088947"/>
            <a:ext cx="8747590" cy="850880"/>
          </a:xfrm>
        </p:spPr>
        <p:txBody>
          <a:bodyPr/>
          <a:lstStyle/>
          <a:p>
            <a:pPr marL="257175" indent="-257175" algn="just">
              <a:buFont typeface="Arial" panose="020B0604020202020204" pitchFamily="34" charset="0"/>
              <a:buChar char="•"/>
            </a:pPr>
            <a:r>
              <a:rPr lang="en-US" dirty="0">
                <a:solidFill>
                  <a:srgbClr val="000000"/>
                </a:solidFill>
                <a:latin typeface="Century Gothic" panose="020B0502020202020204" pitchFamily="34" charset="0"/>
              </a:rPr>
              <a:t>Entries in the ARP table are not permanent and are removed when an ARP cache timer expires after a specified period of time.</a:t>
            </a:r>
          </a:p>
          <a:p>
            <a:pPr marL="257175" indent="-257175" algn="just">
              <a:buFont typeface="Arial" panose="020B0604020202020204" pitchFamily="34" charset="0"/>
              <a:buChar char="•"/>
            </a:pPr>
            <a:r>
              <a:rPr lang="en-US" dirty="0">
                <a:solidFill>
                  <a:srgbClr val="000000"/>
                </a:solidFill>
                <a:latin typeface="Century Gothic" panose="020B0502020202020204" pitchFamily="34" charset="0"/>
              </a:rPr>
              <a:t>The duration of the ARP cache timer differs depending on the operating system.</a:t>
            </a:r>
          </a:p>
          <a:p>
            <a:pPr marL="257175" indent="-257175" algn="just">
              <a:buFont typeface="Arial" panose="020B0604020202020204" pitchFamily="34" charset="0"/>
              <a:buChar char="•"/>
            </a:pPr>
            <a:r>
              <a:rPr lang="en-US" dirty="0">
                <a:solidFill>
                  <a:srgbClr val="000000"/>
                </a:solidFill>
                <a:latin typeface="Century Gothic" panose="020B0502020202020204" pitchFamily="34" charset="0"/>
              </a:rPr>
              <a:t>ARP table entries can also be removed manually by the administrator. </a:t>
            </a:r>
          </a:p>
          <a:p>
            <a:pPr marL="0" indent="0" algn="just"/>
            <a:endParaRPr lang="en-US" dirty="0">
              <a:solidFill>
                <a:srgbClr val="000000"/>
              </a:solidFill>
              <a:latin typeface="Century Gothic" panose="020B0502020202020204" pitchFamily="34" charset="0"/>
            </a:endParaRPr>
          </a:p>
          <a:p>
            <a:pPr marL="257175" indent="-257175" algn="l">
              <a:buFont typeface="Arial" panose="020B0604020202020204" pitchFamily="34" charset="0"/>
              <a:buChar char="•"/>
            </a:pPr>
            <a:endParaRPr lang="en-US" dirty="0">
              <a:solidFill>
                <a:srgbClr val="000000"/>
              </a:solidFill>
              <a:latin typeface="Century Gothic" panose="020B0502020202020204" pitchFamily="34" charset="0"/>
            </a:endParaRPr>
          </a:p>
          <a:p>
            <a:pPr marL="257175" indent="-257175" algn="l">
              <a:buFont typeface="Arial" panose="020B0604020202020204" pitchFamily="34" charset="0"/>
              <a:buChar char="•"/>
            </a:pPr>
            <a:endParaRPr lang="en-US" dirty="0">
              <a:solidFill>
                <a:srgbClr val="000000"/>
              </a:solidFill>
              <a:latin typeface="Century Gothic" panose="020B0502020202020204" pitchFamily="34" charset="0"/>
            </a:endParaRPr>
          </a:p>
          <a:p>
            <a:pPr marL="257175" indent="-257175">
              <a:buFont typeface="Arial" panose="020B0604020202020204" pitchFamily="34" charset="0"/>
              <a:buChar char="•"/>
            </a:pPr>
            <a:endParaRPr lang="en-US" sz="3600" dirty="0">
              <a:solidFill>
                <a:srgbClr val="000000"/>
              </a:solidFill>
              <a:latin typeface="Century Gothic" panose="020B0502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52570" y="540069"/>
            <a:ext cx="7589350" cy="548878"/>
          </a:xfrm>
        </p:spPr>
        <p:txBody>
          <a:bodyPr/>
          <a:lstStyle/>
          <a:p>
            <a:r>
              <a:rPr lang="en-US" sz="2000" dirty="0">
                <a:latin typeface="Century Gothic" panose="020B0502020202020204" pitchFamily="34" charset="0"/>
              </a:rPr>
              <a:t>ARP</a:t>
            </a:r>
            <a:br>
              <a:rPr lang="en-US" sz="4800" dirty="0">
                <a:latin typeface="Century Gothic" panose="020B0502020202020204" pitchFamily="34" charset="0"/>
              </a:rPr>
            </a:br>
            <a:r>
              <a:rPr lang="en-US" dirty="0">
                <a:latin typeface="Century Gothic" panose="020B0502020202020204" pitchFamily="34" charset="0"/>
              </a:rPr>
              <a:t>Removing Entries from an ARP Table</a:t>
            </a:r>
          </a:p>
        </p:txBody>
      </p:sp>
      <p:pic>
        <p:nvPicPr>
          <p:cNvPr id="2" name="Picture 1">
            <a:extLst>
              <a:ext uri="{FF2B5EF4-FFF2-40B4-BE49-F238E27FC236}">
                <a16:creationId xmlns:a16="http://schemas.microsoft.com/office/drawing/2014/main" id="{88E1F9DB-BF06-458F-943E-47F1D805506A}"/>
              </a:ext>
            </a:extLst>
          </p:cNvPr>
          <p:cNvPicPr>
            <a:picLocks noChangeAspect="1"/>
          </p:cNvPicPr>
          <p:nvPr/>
        </p:nvPicPr>
        <p:blipFill>
          <a:blip r:embed="rId3"/>
          <a:stretch>
            <a:fillRect/>
          </a:stretch>
        </p:blipFill>
        <p:spPr>
          <a:xfrm>
            <a:off x="1674658" y="3084264"/>
            <a:ext cx="6783542" cy="3634509"/>
          </a:xfrm>
          <a:prstGeom prst="rect">
            <a:avLst/>
          </a:prstGeom>
        </p:spPr>
      </p:pic>
    </p:spTree>
    <p:extLst>
      <p:ext uri="{BB962C8B-B14F-4D97-AF65-F5344CB8AC3E}">
        <p14:creationId xmlns:p14="http://schemas.microsoft.com/office/powerpoint/2010/main" val="269939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348175" y="1348223"/>
            <a:ext cx="8302446" cy="548878"/>
          </a:xfrm>
        </p:spPr>
        <p:txBody>
          <a:bodyPr/>
          <a:lstStyle/>
          <a:p>
            <a:pPr marL="257175" indent="-257175" algn="just">
              <a:buFont typeface="Arial" panose="020B0604020202020204" pitchFamily="34" charset="0"/>
              <a:buChar char="•"/>
            </a:pPr>
            <a:r>
              <a:rPr lang="en-US" dirty="0">
                <a:solidFill>
                  <a:srgbClr val="000000"/>
                </a:solidFill>
                <a:latin typeface="Century Gothic" panose="020B0502020202020204" pitchFamily="34" charset="0"/>
              </a:rPr>
              <a:t>The </a:t>
            </a:r>
            <a:r>
              <a:rPr lang="en-US" b="1" dirty="0">
                <a:solidFill>
                  <a:srgbClr val="000000"/>
                </a:solidFill>
                <a:latin typeface="Century Gothic" panose="020B0502020202020204" pitchFamily="34" charset="0"/>
                <a:cs typeface="Courier New" panose="02070309020205020404" pitchFamily="49" charset="0"/>
              </a:rPr>
              <a:t>show ip arp </a:t>
            </a:r>
            <a:r>
              <a:rPr lang="en-US" dirty="0">
                <a:solidFill>
                  <a:srgbClr val="000000"/>
                </a:solidFill>
                <a:latin typeface="Century Gothic" panose="020B0502020202020204" pitchFamily="34" charset="0"/>
              </a:rPr>
              <a:t>command displays the ARP table on a Cisco router.</a:t>
            </a:r>
          </a:p>
          <a:p>
            <a:pPr marL="257175" indent="-257175" algn="just">
              <a:buFont typeface="Arial" panose="020B0604020202020204" pitchFamily="34" charset="0"/>
              <a:buChar char="•"/>
            </a:pPr>
            <a:r>
              <a:rPr lang="en-US" dirty="0">
                <a:solidFill>
                  <a:srgbClr val="000000"/>
                </a:solidFill>
                <a:latin typeface="Century Gothic" panose="020B0502020202020204" pitchFamily="34" charset="0"/>
              </a:rPr>
              <a:t>The </a:t>
            </a:r>
            <a:r>
              <a:rPr lang="en-US" b="1" dirty="0">
                <a:solidFill>
                  <a:srgbClr val="000000"/>
                </a:solidFill>
                <a:latin typeface="Century Gothic" panose="020B0502020202020204" pitchFamily="34" charset="0"/>
                <a:cs typeface="Courier New" panose="02070309020205020404" pitchFamily="49" charset="0"/>
              </a:rPr>
              <a:t>arp –a</a:t>
            </a:r>
            <a:r>
              <a:rPr lang="en-US" dirty="0">
                <a:solidFill>
                  <a:srgbClr val="000000"/>
                </a:solidFill>
                <a:latin typeface="Century Gothic" panose="020B0502020202020204" pitchFamily="34" charset="0"/>
              </a:rPr>
              <a:t> command displays the ARP table on a Windows 10 PC.</a:t>
            </a:r>
          </a:p>
          <a:p>
            <a:pPr marL="0" indent="0" algn="just"/>
            <a:endParaRPr lang="en-US" dirty="0">
              <a:solidFill>
                <a:srgbClr val="000000"/>
              </a:solidFill>
              <a:latin typeface="Century Gothic" panose="020B0502020202020204" pitchFamily="34" charset="0"/>
            </a:endParaRPr>
          </a:p>
          <a:p>
            <a:pPr marL="257175" indent="-257175" algn="l">
              <a:buFont typeface="Arial" panose="020B0604020202020204" pitchFamily="34" charset="0"/>
              <a:buChar char="•"/>
            </a:pPr>
            <a:endParaRPr lang="en-US" dirty="0">
              <a:solidFill>
                <a:srgbClr val="000000"/>
              </a:solidFill>
              <a:latin typeface="Century Gothic" panose="020B0502020202020204" pitchFamily="34" charset="0"/>
            </a:endParaRPr>
          </a:p>
          <a:p>
            <a:pPr marL="257175" indent="-257175" algn="l">
              <a:buFont typeface="Arial" panose="020B0604020202020204" pitchFamily="34" charset="0"/>
              <a:buChar char="•"/>
            </a:pPr>
            <a:endParaRPr lang="en-US" dirty="0">
              <a:solidFill>
                <a:srgbClr val="000000"/>
              </a:solidFill>
              <a:latin typeface="Century Gothic" panose="020B0502020202020204" pitchFamily="34" charset="0"/>
            </a:endParaRPr>
          </a:p>
          <a:p>
            <a:pPr marL="257175" indent="-257175" algn="l">
              <a:buFont typeface="Arial" panose="020B0604020202020204" pitchFamily="34" charset="0"/>
              <a:buChar char="•"/>
            </a:pPr>
            <a:endParaRPr lang="en-US" sz="3600" dirty="0">
              <a:solidFill>
                <a:srgbClr val="000000"/>
              </a:solidFill>
              <a:latin typeface="Century Gothic" panose="020B0502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52400" y="723374"/>
            <a:ext cx="8031480" cy="548878"/>
          </a:xfrm>
        </p:spPr>
        <p:txBody>
          <a:bodyPr/>
          <a:lstStyle/>
          <a:p>
            <a:r>
              <a:rPr lang="en-US" sz="2000" dirty="0">
                <a:latin typeface="Century Gothic" panose="020B0502020202020204" pitchFamily="34" charset="0"/>
              </a:rPr>
              <a:t>ARP</a:t>
            </a:r>
            <a:br>
              <a:rPr lang="en-US" sz="4800" dirty="0">
                <a:latin typeface="Century Gothic" panose="020B0502020202020204" pitchFamily="34" charset="0"/>
              </a:rPr>
            </a:br>
            <a:r>
              <a:rPr lang="en-US" dirty="0">
                <a:latin typeface="Century Gothic" panose="020B0502020202020204" pitchFamily="34" charset="0"/>
              </a:rPr>
              <a:t>ARP Tables on Networking Devices</a:t>
            </a:r>
          </a:p>
        </p:txBody>
      </p:sp>
      <p:sp>
        <p:nvSpPr>
          <p:cNvPr id="5" name="TextBox 4">
            <a:extLst>
              <a:ext uri="{FF2B5EF4-FFF2-40B4-BE49-F238E27FC236}">
                <a16:creationId xmlns:a16="http://schemas.microsoft.com/office/drawing/2014/main" id="{16A4B50D-6EE1-40FE-8374-1A9F3109A798}"/>
              </a:ext>
            </a:extLst>
          </p:cNvPr>
          <p:cNvSpPr txBox="1"/>
          <p:nvPr/>
        </p:nvSpPr>
        <p:spPr>
          <a:xfrm>
            <a:off x="348175" y="2680255"/>
            <a:ext cx="8536745" cy="1421928"/>
          </a:xfrm>
          <a:prstGeom prst="rect">
            <a:avLst/>
          </a:prstGeom>
          <a:solidFill>
            <a:srgbClr val="000000"/>
          </a:solidFill>
        </p:spPr>
        <p:txBody>
          <a:bodyPr wrap="square" rtlCol="0">
            <a:spAutoFit/>
          </a:bodyPr>
          <a:lstStyle/>
          <a:p>
            <a:r>
              <a:rPr lang="en-CA" sz="1600" dirty="0">
                <a:solidFill>
                  <a:schemeClr val="bg1"/>
                </a:solidFill>
                <a:highlight>
                  <a:srgbClr val="000000"/>
                </a:highlight>
                <a:latin typeface="Courier New" panose="02070309020205020404" pitchFamily="49" charset="0"/>
                <a:cs typeface="Courier New" panose="02070309020205020404" pitchFamily="49" charset="0"/>
              </a:rPr>
              <a:t>R1# </a:t>
            </a:r>
            <a:r>
              <a:rPr lang="en-CA" sz="1600" b="1" dirty="0">
                <a:solidFill>
                  <a:schemeClr val="bg1"/>
                </a:solidFill>
                <a:highlight>
                  <a:srgbClr val="000000"/>
                </a:highlight>
                <a:latin typeface="Courier New" panose="02070309020205020404" pitchFamily="49" charset="0"/>
                <a:cs typeface="Courier New" panose="02070309020205020404" pitchFamily="49" charset="0"/>
              </a:rPr>
              <a:t>show ip arp          </a:t>
            </a:r>
            <a:endParaRPr lang="en-US" sz="1600" b="1" dirty="0">
              <a:solidFill>
                <a:schemeClr val="bg1"/>
              </a:solidFill>
              <a:highlight>
                <a:srgbClr val="000000"/>
              </a:highlight>
              <a:latin typeface="Courier New" panose="02070309020205020404" pitchFamily="49" charset="0"/>
              <a:cs typeface="Courier New" panose="02070309020205020404" pitchFamily="49" charset="0"/>
            </a:endParaRPr>
          </a:p>
          <a:p>
            <a:r>
              <a:rPr lang="en-CA" sz="1600" dirty="0">
                <a:solidFill>
                  <a:schemeClr val="bg1"/>
                </a:solidFill>
                <a:highlight>
                  <a:srgbClr val="000000"/>
                </a:highlight>
                <a:latin typeface="Courier New" panose="02070309020205020404" pitchFamily="49" charset="0"/>
                <a:cs typeface="Courier New" panose="02070309020205020404" pitchFamily="49" charset="0"/>
              </a:rPr>
              <a:t>Protocol  Address          Age (min)  Hardware Addr   Type   Interface</a:t>
            </a:r>
            <a:endParaRPr lang="en-US" sz="1600" dirty="0">
              <a:solidFill>
                <a:schemeClr val="bg1"/>
              </a:solidFill>
              <a:highlight>
                <a:srgbClr val="000000"/>
              </a:highlight>
              <a:latin typeface="Courier New" panose="02070309020205020404" pitchFamily="49" charset="0"/>
              <a:cs typeface="Courier New" panose="02070309020205020404" pitchFamily="49" charset="0"/>
            </a:endParaRPr>
          </a:p>
          <a:p>
            <a:r>
              <a:rPr lang="en-CA" sz="1600" dirty="0">
                <a:solidFill>
                  <a:schemeClr val="bg1"/>
                </a:solidFill>
                <a:highlight>
                  <a:srgbClr val="000000"/>
                </a:highlight>
                <a:latin typeface="Courier New" panose="02070309020205020404" pitchFamily="49" charset="0"/>
                <a:cs typeface="Courier New" panose="02070309020205020404" pitchFamily="49" charset="0"/>
              </a:rPr>
              <a:t>Internet  192.168.10.1            -   a0e0.af0d.e140  ARPA   GigabitEthernet0/0/0</a:t>
            </a:r>
            <a:endParaRPr lang="en-US" sz="1600" dirty="0">
              <a:solidFill>
                <a:schemeClr val="bg1"/>
              </a:solidFill>
              <a:highlight>
                <a:srgbClr val="000000"/>
              </a:highlight>
              <a:latin typeface="Courier New" panose="02070309020205020404" pitchFamily="49" charset="0"/>
              <a:cs typeface="Courier New" panose="02070309020205020404" pitchFamily="49" charset="0"/>
            </a:endParaRPr>
          </a:p>
          <a:p>
            <a:endParaRPr lang="en-US" sz="1600" dirty="0">
              <a:solidFill>
                <a:schemeClr val="bg1"/>
              </a:solidFill>
              <a:highlight>
                <a:srgbClr val="000000"/>
              </a:highlight>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042B87D4-C52D-48F9-8660-B3A9C2BB16B8}"/>
              </a:ext>
            </a:extLst>
          </p:cNvPr>
          <p:cNvSpPr txBox="1"/>
          <p:nvPr/>
        </p:nvSpPr>
        <p:spPr>
          <a:xfrm>
            <a:off x="1723206" y="4383596"/>
            <a:ext cx="5786681" cy="2086725"/>
          </a:xfrm>
          <a:prstGeom prst="rect">
            <a:avLst/>
          </a:prstGeom>
          <a:solidFill>
            <a:srgbClr val="000000"/>
          </a:solidFill>
        </p:spPr>
        <p:txBody>
          <a:bodyPr wrap="square" rtlCol="0">
            <a:spAutoFit/>
          </a:bodyPr>
          <a:lstStyle/>
          <a:p>
            <a:r>
              <a:rPr lang="en-CA" sz="1600" dirty="0">
                <a:solidFill>
                  <a:schemeClr val="bg1"/>
                </a:solidFill>
                <a:latin typeface="Courier New" panose="02070309020205020404" pitchFamily="49" charset="0"/>
                <a:cs typeface="Courier New" panose="02070309020205020404" pitchFamily="49" charset="0"/>
              </a:rPr>
              <a:t>C:\Users\PC&gt; </a:t>
            </a:r>
            <a:r>
              <a:rPr lang="en-CA" sz="1600" b="1" dirty="0">
                <a:solidFill>
                  <a:schemeClr val="bg1"/>
                </a:solidFill>
                <a:latin typeface="Courier New" panose="02070309020205020404" pitchFamily="49" charset="0"/>
                <a:cs typeface="Courier New" panose="02070309020205020404" pitchFamily="49" charset="0"/>
              </a:rPr>
              <a:t>arp -a</a:t>
            </a:r>
            <a:endParaRPr lang="en-US" sz="1600" dirty="0">
              <a:solidFill>
                <a:schemeClr val="bg1"/>
              </a:solidFill>
              <a:latin typeface="Courier New" panose="02070309020205020404" pitchFamily="49" charset="0"/>
              <a:cs typeface="Courier New" panose="02070309020205020404" pitchFamily="49" charset="0"/>
            </a:endParaRPr>
          </a:p>
          <a:p>
            <a:r>
              <a:rPr lang="en-CA" sz="1600" dirty="0">
                <a:solidFill>
                  <a:schemeClr val="bg1"/>
                </a:solidFill>
                <a:latin typeface="Courier New" panose="02070309020205020404" pitchFamily="49" charset="0"/>
                <a:cs typeface="Courier New" panose="02070309020205020404" pitchFamily="49" charset="0"/>
              </a:rPr>
              <a:t> </a:t>
            </a:r>
            <a:endParaRPr lang="en-US" sz="1600" dirty="0">
              <a:solidFill>
                <a:schemeClr val="bg1"/>
              </a:solidFill>
              <a:latin typeface="Courier New" panose="02070309020205020404" pitchFamily="49" charset="0"/>
              <a:cs typeface="Courier New" panose="02070309020205020404" pitchFamily="49" charset="0"/>
            </a:endParaRPr>
          </a:p>
          <a:p>
            <a:r>
              <a:rPr lang="en-CA" sz="1600" dirty="0">
                <a:solidFill>
                  <a:schemeClr val="bg1"/>
                </a:solidFill>
                <a:latin typeface="Courier New" panose="02070309020205020404" pitchFamily="49" charset="0"/>
                <a:cs typeface="Courier New" panose="02070309020205020404" pitchFamily="49" charset="0"/>
              </a:rPr>
              <a:t>Interface: 192.168.1.124 --- 0x10</a:t>
            </a:r>
            <a:endParaRPr lang="en-US" sz="1600" dirty="0">
              <a:solidFill>
                <a:schemeClr val="bg1"/>
              </a:solidFill>
              <a:latin typeface="Courier New" panose="02070309020205020404" pitchFamily="49" charset="0"/>
              <a:cs typeface="Courier New" panose="02070309020205020404" pitchFamily="49" charset="0"/>
            </a:endParaRPr>
          </a:p>
          <a:p>
            <a:r>
              <a:rPr lang="en-CA" sz="1600" dirty="0">
                <a:solidFill>
                  <a:schemeClr val="bg1"/>
                </a:solidFill>
                <a:latin typeface="Courier New" panose="02070309020205020404" pitchFamily="49" charset="0"/>
                <a:cs typeface="Courier New" panose="02070309020205020404" pitchFamily="49" charset="0"/>
              </a:rPr>
              <a:t>  Internet Address      Physical Address      Type</a:t>
            </a:r>
            <a:endParaRPr lang="en-US" sz="1600" dirty="0">
              <a:solidFill>
                <a:schemeClr val="bg1"/>
              </a:solidFill>
              <a:latin typeface="Courier New" panose="02070309020205020404" pitchFamily="49" charset="0"/>
              <a:cs typeface="Courier New" panose="02070309020205020404" pitchFamily="49" charset="0"/>
            </a:endParaRPr>
          </a:p>
          <a:p>
            <a:r>
              <a:rPr lang="en-CA" sz="1600" dirty="0">
                <a:solidFill>
                  <a:schemeClr val="bg1"/>
                </a:solidFill>
                <a:latin typeface="Courier New" panose="02070309020205020404" pitchFamily="49" charset="0"/>
                <a:cs typeface="Courier New" panose="02070309020205020404" pitchFamily="49" charset="0"/>
              </a:rPr>
              <a:t>  192.168.1.1           c8-d7-19-cc-a0-86     dynamic</a:t>
            </a:r>
            <a:endParaRPr lang="en-US" sz="1600" dirty="0">
              <a:solidFill>
                <a:schemeClr val="bg1"/>
              </a:solidFill>
              <a:latin typeface="Courier New" panose="02070309020205020404" pitchFamily="49" charset="0"/>
              <a:cs typeface="Courier New" panose="02070309020205020404" pitchFamily="49" charset="0"/>
            </a:endParaRPr>
          </a:p>
          <a:p>
            <a:r>
              <a:rPr lang="en-CA" sz="1600" dirty="0">
                <a:solidFill>
                  <a:schemeClr val="bg1"/>
                </a:solidFill>
                <a:latin typeface="Courier New" panose="02070309020205020404" pitchFamily="49" charset="0"/>
                <a:cs typeface="Courier New" panose="02070309020205020404" pitchFamily="49" charset="0"/>
              </a:rPr>
              <a:t>  192.168.1.101         08-3e-0c-f5-f7-77     dynamic</a:t>
            </a:r>
            <a:endParaRPr lang="en-US" sz="16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2317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167640" y="1561387"/>
            <a:ext cx="8717280" cy="908236"/>
          </a:xfrm>
        </p:spPr>
        <p:txBody>
          <a:bodyPr/>
          <a:lstStyle/>
          <a:p>
            <a:pPr marL="257175" indent="-257175" algn="just">
              <a:buFont typeface="Arial" panose="020B0604020202020204" pitchFamily="34" charset="0"/>
              <a:buChar char="•"/>
            </a:pPr>
            <a:r>
              <a:rPr lang="en-US" sz="1800" dirty="0">
                <a:solidFill>
                  <a:srgbClr val="000000"/>
                </a:solidFill>
                <a:latin typeface="Century Gothic" panose="020B0502020202020204" pitchFamily="34" charset="0"/>
              </a:rPr>
              <a:t>ARP requests are received and processed by every device on the local network.</a:t>
            </a:r>
          </a:p>
          <a:p>
            <a:pPr marL="257175" indent="-257175" algn="just">
              <a:buFont typeface="Arial" panose="020B0604020202020204" pitchFamily="34" charset="0"/>
              <a:buChar char="•"/>
            </a:pPr>
            <a:r>
              <a:rPr lang="en-US" sz="1800" dirty="0">
                <a:solidFill>
                  <a:srgbClr val="000000"/>
                </a:solidFill>
                <a:latin typeface="Century Gothic" panose="020B0502020202020204" pitchFamily="34" charset="0"/>
              </a:rPr>
              <a:t>Excessive ARP broadcasts can cause some reduction in performance.</a:t>
            </a:r>
          </a:p>
          <a:p>
            <a:pPr marL="257175" indent="-257175" algn="just">
              <a:buFont typeface="Arial" panose="020B0604020202020204" pitchFamily="34" charset="0"/>
              <a:buChar char="•"/>
            </a:pPr>
            <a:r>
              <a:rPr lang="en-US" sz="1800" dirty="0">
                <a:solidFill>
                  <a:srgbClr val="000000"/>
                </a:solidFill>
                <a:latin typeface="Century Gothic" panose="020B0502020202020204" pitchFamily="34" charset="0"/>
              </a:rPr>
              <a:t>ARP replies can be spoofed by a threat actor to perform an ARP poisoning attack.</a:t>
            </a:r>
          </a:p>
          <a:p>
            <a:pPr marL="257175" indent="-257175" algn="just">
              <a:buFont typeface="Arial" panose="020B0604020202020204" pitchFamily="34" charset="0"/>
              <a:buChar char="•"/>
            </a:pPr>
            <a:r>
              <a:rPr lang="en-US" sz="1800" dirty="0">
                <a:solidFill>
                  <a:srgbClr val="000000"/>
                </a:solidFill>
                <a:latin typeface="Century Gothic" panose="020B0502020202020204" pitchFamily="34" charset="0"/>
              </a:rPr>
              <a:t>Enterprise level switches include mitigation techniques to protect against ARP attacks.</a:t>
            </a:r>
          </a:p>
          <a:p>
            <a:pPr marL="0" indent="0" algn="l"/>
            <a:endParaRPr lang="en-US" dirty="0">
              <a:solidFill>
                <a:srgbClr val="000000"/>
              </a:solidFill>
              <a:latin typeface="Century Gothic" panose="020B0502020202020204" pitchFamily="34" charset="0"/>
            </a:endParaRPr>
          </a:p>
          <a:p>
            <a:pPr marL="257175" indent="-257175" algn="l">
              <a:buFont typeface="Arial" panose="020B0604020202020204" pitchFamily="34" charset="0"/>
              <a:buChar char="•"/>
            </a:pPr>
            <a:endParaRPr lang="en-US" dirty="0">
              <a:solidFill>
                <a:srgbClr val="000000"/>
              </a:solidFill>
              <a:latin typeface="Century Gothic" panose="020B0502020202020204" pitchFamily="34" charset="0"/>
            </a:endParaRPr>
          </a:p>
          <a:p>
            <a:pPr marL="257175" indent="-257175" algn="l">
              <a:buFont typeface="Arial" panose="020B0604020202020204" pitchFamily="34" charset="0"/>
              <a:buChar char="•"/>
            </a:pPr>
            <a:endParaRPr lang="en-US" sz="3600" dirty="0">
              <a:solidFill>
                <a:srgbClr val="000000"/>
              </a:solidFill>
              <a:latin typeface="Century Gothic" panose="020B0502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67640" y="1026577"/>
            <a:ext cx="8336280" cy="548878"/>
          </a:xfrm>
        </p:spPr>
        <p:txBody>
          <a:bodyPr/>
          <a:lstStyle/>
          <a:p>
            <a:r>
              <a:rPr lang="en-US" sz="2000" dirty="0">
                <a:latin typeface="Century Gothic" panose="020B0502020202020204" pitchFamily="34" charset="0"/>
              </a:rPr>
              <a:t>ARP</a:t>
            </a:r>
            <a:br>
              <a:rPr lang="en-US" sz="4800" dirty="0">
                <a:latin typeface="Century Gothic" panose="020B0502020202020204" pitchFamily="34" charset="0"/>
              </a:rPr>
            </a:br>
            <a:r>
              <a:rPr lang="en-US" dirty="0">
                <a:latin typeface="Century Gothic" panose="020B0502020202020204" pitchFamily="34" charset="0"/>
              </a:rPr>
              <a:t>ARP Issues – ARP Broadcasting and ARP Spoofing</a:t>
            </a:r>
          </a:p>
        </p:txBody>
      </p:sp>
      <p:pic>
        <p:nvPicPr>
          <p:cNvPr id="2" name="Picture 1">
            <a:extLst>
              <a:ext uri="{FF2B5EF4-FFF2-40B4-BE49-F238E27FC236}">
                <a16:creationId xmlns:a16="http://schemas.microsoft.com/office/drawing/2014/main" id="{54F65C2E-4429-4EE0-B587-6BE1F19A05B0}"/>
              </a:ext>
            </a:extLst>
          </p:cNvPr>
          <p:cNvPicPr>
            <a:picLocks noChangeAspect="1"/>
          </p:cNvPicPr>
          <p:nvPr/>
        </p:nvPicPr>
        <p:blipFill>
          <a:blip r:embed="rId3"/>
          <a:stretch>
            <a:fillRect/>
          </a:stretch>
        </p:blipFill>
        <p:spPr>
          <a:xfrm>
            <a:off x="2005150" y="3385123"/>
            <a:ext cx="5954391" cy="3472877"/>
          </a:xfrm>
          <a:prstGeom prst="rect">
            <a:avLst/>
          </a:prstGeom>
        </p:spPr>
      </p:pic>
    </p:spTree>
    <p:extLst>
      <p:ext uri="{BB962C8B-B14F-4D97-AF65-F5344CB8AC3E}">
        <p14:creationId xmlns:p14="http://schemas.microsoft.com/office/powerpoint/2010/main" val="303967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6.6 ARP</a:t>
            </a:r>
            <a:endParaRPr lang="en-US" altLang="en-US" sz="5400" dirty="0"/>
          </a:p>
        </p:txBody>
      </p:sp>
    </p:spTree>
    <p:custDataLst>
      <p:tags r:id="rId1"/>
    </p:custDataLst>
    <p:extLst>
      <p:ext uri="{BB962C8B-B14F-4D97-AF65-F5344CB8AC3E}">
        <p14:creationId xmlns:p14="http://schemas.microsoft.com/office/powerpoint/2010/main" val="40489153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21764" y="1712669"/>
            <a:ext cx="4305820" cy="3683530"/>
          </a:xfrm>
        </p:spPr>
        <p:txBody>
          <a:bodyPr/>
          <a:lstStyle/>
          <a:p>
            <a:pPr marL="0" indent="0" algn="just"/>
            <a:r>
              <a:rPr lang="en-US" sz="1800" dirty="0">
                <a:solidFill>
                  <a:srgbClr val="000000"/>
                </a:solidFill>
                <a:latin typeface="Century Gothic" panose="020B0502020202020204" pitchFamily="34" charset="0"/>
              </a:rPr>
              <a:t>IEEE 802 LAN/MAN standards are specific to the type of network (Ethernet, WLAN, WPAN, etc).</a:t>
            </a:r>
          </a:p>
          <a:p>
            <a:pPr marL="0" indent="0" algn="just"/>
            <a:endParaRPr lang="en-US" sz="1800" dirty="0">
              <a:solidFill>
                <a:srgbClr val="000000"/>
              </a:solidFill>
              <a:latin typeface="Century Gothic" panose="020B0502020202020204" pitchFamily="34" charset="0"/>
            </a:endParaRPr>
          </a:p>
          <a:p>
            <a:pPr marL="0" indent="0" algn="just"/>
            <a:r>
              <a:rPr lang="en-US" sz="1800" dirty="0">
                <a:solidFill>
                  <a:srgbClr val="000000"/>
                </a:solidFill>
                <a:latin typeface="Century Gothic" panose="020B0502020202020204" pitchFamily="34" charset="0"/>
              </a:rPr>
              <a:t>The Data Link Layer consists of two sublayers. </a:t>
            </a:r>
            <a:r>
              <a:rPr lang="en-US" sz="1800" b="1" dirty="0">
                <a:solidFill>
                  <a:srgbClr val="000000"/>
                </a:solidFill>
                <a:latin typeface="Century Gothic" panose="020B0502020202020204" pitchFamily="34" charset="0"/>
              </a:rPr>
              <a:t>Logical Link Control (LLC)</a:t>
            </a:r>
            <a:r>
              <a:rPr lang="en-US" sz="1800" dirty="0">
                <a:solidFill>
                  <a:srgbClr val="000000"/>
                </a:solidFill>
                <a:latin typeface="Century Gothic" panose="020B0502020202020204" pitchFamily="34" charset="0"/>
              </a:rPr>
              <a:t> and </a:t>
            </a:r>
            <a:r>
              <a:rPr lang="en-US" sz="1800" b="1" dirty="0">
                <a:solidFill>
                  <a:srgbClr val="000000"/>
                </a:solidFill>
                <a:latin typeface="Century Gothic" panose="020B0502020202020204" pitchFamily="34" charset="0"/>
              </a:rPr>
              <a:t>Media Access Control (MAC).</a:t>
            </a:r>
          </a:p>
          <a:p>
            <a:pPr marL="489010" lvl="2" indent="-342900" algn="just">
              <a:buFont typeface="Arial" panose="020B0604020202020204" pitchFamily="34" charset="0"/>
              <a:buChar char="•"/>
            </a:pPr>
            <a:r>
              <a:rPr lang="en-US" sz="1800" dirty="0">
                <a:solidFill>
                  <a:srgbClr val="000000"/>
                </a:solidFill>
                <a:latin typeface="Century Gothic" panose="020B0502020202020204" pitchFamily="34" charset="0"/>
              </a:rPr>
              <a:t>The LLC sublayer communicates between the networking software at the upper layers and the device hardware at the lower layers.</a:t>
            </a:r>
          </a:p>
          <a:p>
            <a:pPr marL="489010" lvl="2" indent="-342900" algn="just">
              <a:buFont typeface="Arial" panose="020B0604020202020204" pitchFamily="34" charset="0"/>
              <a:buChar char="•"/>
            </a:pPr>
            <a:r>
              <a:rPr lang="en-US" sz="1800" dirty="0">
                <a:solidFill>
                  <a:srgbClr val="000000"/>
                </a:solidFill>
                <a:latin typeface="Century Gothic" panose="020B0502020202020204" pitchFamily="34" charset="0"/>
              </a:rPr>
              <a:t>The MAC sublayer is responsible for data encapsulation and media access control.</a:t>
            </a:r>
          </a:p>
          <a:p>
            <a:pPr marL="489010" lvl="2" indent="-342900">
              <a:buFont typeface="Arial" panose="020B0604020202020204" pitchFamily="34" charset="0"/>
              <a:buChar char="•"/>
            </a:pPr>
            <a:endParaRPr lang="en-US" sz="1800" dirty="0">
              <a:solidFill>
                <a:srgbClr val="000000"/>
              </a:solidFill>
              <a:latin typeface="Century Gothic" panose="020B0502020202020204" pitchFamily="34" charset="0"/>
            </a:endParaRPr>
          </a:p>
          <a:p>
            <a:pPr marL="342900" indent="-342900" algn="l">
              <a:buFont typeface="Arial" panose="020B0604020202020204" pitchFamily="34" charset="0"/>
              <a:buChar char="•"/>
            </a:pPr>
            <a:endParaRPr lang="en-US" sz="1800" dirty="0">
              <a:solidFill>
                <a:srgbClr val="000000"/>
              </a:solidFill>
              <a:latin typeface="Century Gothic" panose="020B0502020202020204" pitchFamily="34" charset="0"/>
            </a:endParaRPr>
          </a:p>
          <a:p>
            <a:pPr marL="0" indent="0" algn="l"/>
            <a:endParaRPr lang="en-US" sz="1800" dirty="0">
              <a:solidFill>
                <a:srgbClr val="000000"/>
              </a:solidFill>
              <a:latin typeface="Century Gothic" panose="020B0502020202020204" pitchFamily="34" charset="0"/>
            </a:endParaRPr>
          </a:p>
          <a:p>
            <a:pPr marL="342900" indent="-342900" algn="l">
              <a:buFont typeface="Arial" panose="020B0604020202020204" pitchFamily="34" charset="0"/>
              <a:buChar char="•"/>
            </a:pPr>
            <a:endParaRPr lang="en-US" sz="1800" dirty="0">
              <a:solidFill>
                <a:srgbClr val="000000"/>
              </a:solidFill>
              <a:latin typeface="Century Gothic" panose="020B0502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r>
              <a:rPr lang="en-US" sz="1600" dirty="0"/>
              <a:t>Purpose of the Data Link Layer</a:t>
            </a:r>
            <a:br>
              <a:rPr lang="en-US" dirty="0"/>
            </a:br>
            <a:r>
              <a:rPr lang="en-US" sz="2400" dirty="0"/>
              <a:t>IEEE 802 LAN/MAN Data Link Sublayers</a:t>
            </a:r>
          </a:p>
        </p:txBody>
      </p:sp>
      <p:pic>
        <p:nvPicPr>
          <p:cNvPr id="6" name="Picture 5">
            <a:extLst>
              <a:ext uri="{FF2B5EF4-FFF2-40B4-BE49-F238E27FC236}">
                <a16:creationId xmlns:a16="http://schemas.microsoft.com/office/drawing/2014/main" id="{34482E20-85AC-4A71-B6F1-35D714F52EA3}"/>
              </a:ext>
            </a:extLst>
          </p:cNvPr>
          <p:cNvPicPr>
            <a:picLocks noChangeAspect="1"/>
          </p:cNvPicPr>
          <p:nvPr/>
        </p:nvPicPr>
        <p:blipFill>
          <a:blip r:embed="rId3"/>
          <a:stretch>
            <a:fillRect/>
          </a:stretch>
        </p:blipFill>
        <p:spPr>
          <a:xfrm>
            <a:off x="4503784" y="1712669"/>
            <a:ext cx="4640217" cy="3683530"/>
          </a:xfrm>
          <a:prstGeom prst="rect">
            <a:avLst/>
          </a:prstGeom>
        </p:spPr>
      </p:pic>
    </p:spTree>
    <p:extLst>
      <p:ext uri="{BB962C8B-B14F-4D97-AF65-F5344CB8AC3E}">
        <p14:creationId xmlns:p14="http://schemas.microsoft.com/office/powerpoint/2010/main" val="123950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6.7 IPv6 Neighbor Discovery (ND)</a:t>
            </a:r>
            <a:endParaRPr lang="en-US" sz="2400" dirty="0">
              <a:solidFill>
                <a:srgbClr val="00B0F0"/>
              </a:solidFill>
            </a:endParaRPr>
          </a:p>
        </p:txBody>
      </p:sp>
    </p:spTree>
    <p:extLst>
      <p:ext uri="{BB962C8B-B14F-4D97-AF65-F5344CB8AC3E}">
        <p14:creationId xmlns:p14="http://schemas.microsoft.com/office/powerpoint/2010/main" val="1194307064"/>
      </p:ext>
    </p:extLst>
  </p:cSld>
  <p:clrMapOvr>
    <a:masterClrMapping/>
  </p:clrMapOvr>
  <p:transition>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261303" y="1609872"/>
            <a:ext cx="8608377" cy="3577672"/>
          </a:xfrm>
        </p:spPr>
        <p:txBody>
          <a:bodyPr/>
          <a:lstStyle/>
          <a:p>
            <a:pPr marL="0" indent="0" algn="just"/>
            <a:r>
              <a:rPr lang="en-US" dirty="0">
                <a:solidFill>
                  <a:srgbClr val="000000"/>
                </a:solidFill>
                <a:latin typeface="Century Gothic" panose="020B0502020202020204" pitchFamily="34" charset="0"/>
              </a:rPr>
              <a:t>IPv6 Neighbor Discovery (ND) protocol provides:</a:t>
            </a:r>
          </a:p>
          <a:p>
            <a:pPr marL="415985" lvl="1" indent="-342900" algn="just">
              <a:buFont typeface="Arial" panose="020B0604020202020204" pitchFamily="34" charset="0"/>
              <a:buChar char="•"/>
            </a:pPr>
            <a:r>
              <a:rPr lang="en-US" dirty="0">
                <a:solidFill>
                  <a:srgbClr val="000000"/>
                </a:solidFill>
                <a:latin typeface="Century Gothic" panose="020B0502020202020204" pitchFamily="34" charset="0"/>
              </a:rPr>
              <a:t>Address resolution</a:t>
            </a:r>
          </a:p>
          <a:p>
            <a:pPr marL="415985" lvl="1" indent="-342900" algn="just">
              <a:buFont typeface="Arial" panose="020B0604020202020204" pitchFamily="34" charset="0"/>
              <a:buChar char="•"/>
            </a:pPr>
            <a:r>
              <a:rPr lang="en-US" dirty="0">
                <a:solidFill>
                  <a:srgbClr val="000000"/>
                </a:solidFill>
                <a:latin typeface="Century Gothic" panose="020B0502020202020204" pitchFamily="34" charset="0"/>
              </a:rPr>
              <a:t>Router discovery</a:t>
            </a:r>
          </a:p>
          <a:p>
            <a:pPr marL="415985" lvl="1" indent="-342900" algn="just">
              <a:buFont typeface="Arial" panose="020B0604020202020204" pitchFamily="34" charset="0"/>
              <a:buChar char="•"/>
            </a:pPr>
            <a:r>
              <a:rPr lang="en-US" dirty="0">
                <a:solidFill>
                  <a:srgbClr val="000000"/>
                </a:solidFill>
                <a:latin typeface="Century Gothic" panose="020B0502020202020204" pitchFamily="34" charset="0"/>
              </a:rPr>
              <a:t>Redirection services</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ICMPv6 Neighbor Solicitation (NS) and Neighbor Advertisement (NA) messages are used for device-to-device messaging such as address resolution.</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ICMPv6 Router Solicitation (RS) and Router Advertisement (RA) messages are used for messaging between devices and routers for router discovery.</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ICMPv6 redirect messages are used by routers for better next-hop selection.</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45771"/>
            <a:ext cx="8345488" cy="731837"/>
          </a:xfrm>
        </p:spPr>
        <p:txBody>
          <a:bodyPr/>
          <a:lstStyle/>
          <a:p>
            <a:r>
              <a:rPr lang="en-US" sz="2000" dirty="0">
                <a:latin typeface="Century Gothic" panose="020B0502020202020204" pitchFamily="34" charset="0"/>
              </a:rPr>
              <a:t>IPv6 Neighbor Discovery</a:t>
            </a:r>
            <a:br>
              <a:rPr lang="en-US" sz="4000" dirty="0">
                <a:latin typeface="Century Gothic" panose="020B0502020202020204" pitchFamily="34" charset="0"/>
              </a:rPr>
            </a:br>
            <a:r>
              <a:rPr lang="en-US" dirty="0">
                <a:latin typeface="Century Gothic" panose="020B0502020202020204" pitchFamily="34" charset="0"/>
              </a:rPr>
              <a:t>IPv6 Neighbor Discovery Messages</a:t>
            </a:r>
          </a:p>
        </p:txBody>
      </p:sp>
    </p:spTree>
    <p:extLst>
      <p:ext uri="{BB962C8B-B14F-4D97-AF65-F5344CB8AC3E}">
        <p14:creationId xmlns:p14="http://schemas.microsoft.com/office/powerpoint/2010/main" val="329630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274320" y="5242560"/>
            <a:ext cx="8641080" cy="2026920"/>
          </a:xfrm>
        </p:spPr>
        <p:txBody>
          <a:bodyPr/>
          <a:lstStyle/>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IPv6 devices use ND to resolve the MAC address of a known IPv6 address.</a:t>
            </a:r>
          </a:p>
          <a:p>
            <a:pPr marL="342900" indent="-342900" algn="just">
              <a:buFont typeface="Arial" panose="020B0604020202020204" pitchFamily="34" charset="0"/>
              <a:buChar char="•"/>
            </a:pPr>
            <a:r>
              <a:rPr lang="en-US" dirty="0">
                <a:solidFill>
                  <a:srgbClr val="000000"/>
                </a:solidFill>
                <a:latin typeface="Century Gothic" panose="020B0502020202020204" pitchFamily="34" charset="0"/>
              </a:rPr>
              <a:t>ICMPv6 Neighbor Solicitation messages are sent using special Ethernet and IPv6 multicast addresses. </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45771"/>
            <a:ext cx="9024226" cy="731837"/>
          </a:xfrm>
        </p:spPr>
        <p:txBody>
          <a:bodyPr/>
          <a:lstStyle/>
          <a:p>
            <a:r>
              <a:rPr lang="en-US" sz="1800" dirty="0">
                <a:latin typeface="Century Gothic" panose="020B0502020202020204" pitchFamily="34" charset="0"/>
              </a:rPr>
              <a:t>IPv6 Neighbor Discovery</a:t>
            </a:r>
            <a:br>
              <a:rPr lang="en-US" sz="3600" dirty="0">
                <a:latin typeface="Century Gothic" panose="020B0502020202020204" pitchFamily="34" charset="0"/>
              </a:rPr>
            </a:br>
            <a:r>
              <a:rPr lang="en-US" sz="2800" dirty="0">
                <a:latin typeface="Century Gothic" panose="020B0502020202020204" pitchFamily="34" charset="0"/>
              </a:rPr>
              <a:t>IPv6 Neighbor Discovery – Address Resolution</a:t>
            </a:r>
          </a:p>
        </p:txBody>
      </p:sp>
      <p:pic>
        <p:nvPicPr>
          <p:cNvPr id="2" name="Picture 1">
            <a:extLst>
              <a:ext uri="{FF2B5EF4-FFF2-40B4-BE49-F238E27FC236}">
                <a16:creationId xmlns:a16="http://schemas.microsoft.com/office/drawing/2014/main" id="{BDC4A0AF-0003-44FE-BC39-5B53008F411D}"/>
              </a:ext>
            </a:extLst>
          </p:cNvPr>
          <p:cNvPicPr>
            <a:picLocks noChangeAspect="1"/>
          </p:cNvPicPr>
          <p:nvPr/>
        </p:nvPicPr>
        <p:blipFill>
          <a:blip r:embed="rId3"/>
          <a:stretch>
            <a:fillRect/>
          </a:stretch>
        </p:blipFill>
        <p:spPr>
          <a:xfrm>
            <a:off x="399248" y="1177608"/>
            <a:ext cx="8318032" cy="3943032"/>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86F43AF-A805-4369-A83F-EE7D1F621F18}"/>
                  </a:ext>
                </a:extLst>
              </p14:cNvPr>
              <p14:cNvContentPartPr/>
              <p14:nvPr/>
            </p14:nvContentPartPr>
            <p14:xfrm>
              <a:off x="2733810" y="2172917"/>
              <a:ext cx="1643400" cy="36000"/>
            </p14:xfrm>
          </p:contentPart>
        </mc:Choice>
        <mc:Fallback xmlns="">
          <p:pic>
            <p:nvPicPr>
              <p:cNvPr id="4" name="Ink 3">
                <a:extLst>
                  <a:ext uri="{FF2B5EF4-FFF2-40B4-BE49-F238E27FC236}">
                    <a16:creationId xmlns:a16="http://schemas.microsoft.com/office/drawing/2014/main" id="{C86F43AF-A805-4369-A83F-EE7D1F621F18}"/>
                  </a:ext>
                </a:extLst>
              </p:cNvPr>
              <p:cNvPicPr/>
              <p:nvPr/>
            </p:nvPicPr>
            <p:blipFill>
              <a:blip r:embed="rId5"/>
              <a:stretch>
                <a:fillRect/>
              </a:stretch>
            </p:blipFill>
            <p:spPr>
              <a:xfrm>
                <a:off x="2724450" y="2163557"/>
                <a:ext cx="1662120" cy="54720"/>
              </a:xfrm>
              <a:prstGeom prst="rect">
                <a:avLst/>
              </a:prstGeom>
            </p:spPr>
          </p:pic>
        </mc:Fallback>
      </mc:AlternateContent>
    </p:spTree>
    <p:extLst>
      <p:ext uri="{BB962C8B-B14F-4D97-AF65-F5344CB8AC3E}">
        <p14:creationId xmlns:p14="http://schemas.microsoft.com/office/powerpoint/2010/main" val="156369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109" y="1799771"/>
            <a:ext cx="8733677" cy="4666136"/>
          </a:xfrm>
        </p:spPr>
        <p:txBody>
          <a:bodyPr/>
          <a:lstStyle/>
          <a:p>
            <a:pPr algn="just"/>
            <a:r>
              <a:rPr lang="en-US" sz="2000" dirty="0">
                <a:latin typeface="Century Gothic" panose="020B0502020202020204" pitchFamily="34" charset="0"/>
              </a:rPr>
              <a:t>Refer to Quiz - Chapter 7 and 9 in Cisco Networking Academy platform</a:t>
            </a:r>
          </a:p>
        </p:txBody>
      </p:sp>
      <p:sp>
        <p:nvSpPr>
          <p:cNvPr id="5" name="Title 1"/>
          <p:cNvSpPr>
            <a:spLocks noGrp="1"/>
          </p:cNvSpPr>
          <p:nvPr>
            <p:ph type="title"/>
          </p:nvPr>
        </p:nvSpPr>
        <p:spPr/>
        <p:txBody>
          <a:bodyPr/>
          <a:lstStyle/>
          <a:p>
            <a:pPr algn="ctr"/>
            <a:r>
              <a:rPr lang="en-US" altLang="en-US" b="1" u="sng" dirty="0">
                <a:solidFill>
                  <a:schemeClr val="bg2"/>
                </a:solidFill>
              </a:rPr>
              <a:t>Quick Review Question</a:t>
            </a:r>
          </a:p>
        </p:txBody>
      </p:sp>
    </p:spTree>
    <p:extLst>
      <p:ext uri="{BB962C8B-B14F-4D97-AF65-F5344CB8AC3E}">
        <p14:creationId xmlns:p14="http://schemas.microsoft.com/office/powerpoint/2010/main" val="33578131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sz="2000" dirty="0">
                <a:latin typeface="Century Gothic" panose="020B0502020202020204" pitchFamily="34" charset="0"/>
              </a:rPr>
              <a:t>Explain the operation of Ethernet: operates in the data link layer and the physical layer. Ethernet standards define both the Layer 2 protocols and the Layer 1 technologies. </a:t>
            </a:r>
          </a:p>
          <a:p>
            <a:pPr algn="just"/>
            <a:r>
              <a:rPr lang="en-US" sz="2000" dirty="0">
                <a:latin typeface="Century Gothic" panose="020B0502020202020204" pitchFamily="34" charset="0"/>
              </a:rPr>
              <a:t>Ethernet uses the LLC and MAC </a:t>
            </a:r>
            <a:r>
              <a:rPr lang="en-US" sz="2000" dirty="0" err="1">
                <a:latin typeface="Century Gothic" panose="020B0502020202020204" pitchFamily="34" charset="0"/>
              </a:rPr>
              <a:t>sublayers</a:t>
            </a:r>
            <a:r>
              <a:rPr lang="en-US" sz="2000" dirty="0">
                <a:latin typeface="Century Gothic" panose="020B0502020202020204" pitchFamily="34" charset="0"/>
              </a:rPr>
              <a:t> of the data link layer to operate. </a:t>
            </a:r>
          </a:p>
          <a:p>
            <a:pPr algn="just"/>
            <a:r>
              <a:rPr lang="en-US" sz="2000" dirty="0">
                <a:latin typeface="Century Gothic" panose="020B0502020202020204" pitchFamily="34" charset="0"/>
              </a:rPr>
              <a:t>When a device is forwarding a message to an Ethernet network, the Ethernet header includes the source and destination MAC addresses. In Ethernet, different MAC addresses are used for Layer 2 unicast, broadcast, and multicast communications.</a:t>
            </a:r>
          </a:p>
          <a:p>
            <a:pPr algn="just"/>
            <a:r>
              <a:rPr lang="en-US" sz="2000" dirty="0">
                <a:latin typeface="Century Gothic" panose="020B0502020202020204" pitchFamily="34" charset="0"/>
              </a:rPr>
              <a:t>Explain how switch works: A Layer 2 Ethernet switch makes its forwarding decisions based solely on the Layer 2 Ethernet MAC addresses. </a:t>
            </a:r>
          </a:p>
          <a:p>
            <a:pPr>
              <a:spcBef>
                <a:spcPts val="0"/>
              </a:spcBef>
              <a:spcAft>
                <a:spcPts val="0"/>
              </a:spcAft>
              <a:buFont typeface="Arial" panose="020B0604020202020204" pitchFamily="34" charset="0"/>
              <a:buChar char="•"/>
            </a:pPr>
            <a:r>
              <a:rPr lang="en-US" sz="2000" dirty="0">
                <a:latin typeface="Century Gothic" panose="020B0502020202020204" pitchFamily="34" charset="0"/>
              </a:rPr>
              <a:t>The switch dynamically builds the MAC address table by examining the source MAC address of the frames received on a port. </a:t>
            </a:r>
          </a:p>
          <a:p>
            <a:pPr algn="just"/>
            <a:endParaRPr lang="en-US" sz="2000" dirty="0">
              <a:latin typeface="Century Gothic" panose="020B0502020202020204" pitchFamily="34" charset="0"/>
            </a:endParaRPr>
          </a:p>
          <a:p>
            <a:pPr algn="just"/>
            <a:endParaRPr lang="en-US" sz="2000" dirty="0">
              <a:latin typeface="Century Gothic" panose="020B0502020202020204" pitchFamily="34" charset="0"/>
            </a:endParaRPr>
          </a:p>
        </p:txBody>
      </p:sp>
      <p:sp>
        <p:nvSpPr>
          <p:cNvPr id="5" name="Text Box 2"/>
          <p:cNvSpPr txBox="1">
            <a:spLocks noChangeArrowheads="1"/>
          </p:cNvSpPr>
          <p:nvPr/>
        </p:nvSpPr>
        <p:spPr bwMode="auto">
          <a:xfrm>
            <a:off x="1571751" y="744992"/>
            <a:ext cx="6016391"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sz="2800" b="1" u="sng" dirty="0">
                <a:latin typeface="Century Gothic" panose="020B0502020202020204" pitchFamily="34" charset="0"/>
                <a:ea typeface="新細明體" pitchFamily="18" charset="-120"/>
              </a:rPr>
              <a:t>Summary of Main Teaching Points</a:t>
            </a:r>
            <a:endParaRPr lang="en-US" altLang="zh-TW" sz="2800" u="sng" dirty="0">
              <a:latin typeface="Century Gothic" panose="020B0502020202020204" pitchFamily="34" charset="0"/>
              <a:ea typeface="新細明體" pitchFamily="18" charset="-120"/>
            </a:endParaRPr>
          </a:p>
        </p:txBody>
      </p:sp>
    </p:spTree>
    <p:extLst>
      <p:ext uri="{BB962C8B-B14F-4D97-AF65-F5344CB8AC3E}">
        <p14:creationId xmlns:p14="http://schemas.microsoft.com/office/powerpoint/2010/main" val="16606125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spcBef>
                <a:spcPts val="0"/>
              </a:spcBef>
              <a:spcAft>
                <a:spcPts val="0"/>
              </a:spcAft>
              <a:buFont typeface="Arial" panose="020B0604020202020204" pitchFamily="34" charset="0"/>
              <a:buChar char="•"/>
            </a:pPr>
            <a:r>
              <a:rPr lang="en-US" sz="2000" dirty="0">
                <a:latin typeface="Century Gothic" panose="020B0502020202020204" pitchFamily="34" charset="0"/>
              </a:rPr>
              <a:t>The switch forwards frames by searching for a match between the destination MAC address in the frame and an entry in the MAC address table. </a:t>
            </a:r>
          </a:p>
          <a:p>
            <a:pPr algn="just">
              <a:spcBef>
                <a:spcPts val="0"/>
              </a:spcBef>
              <a:spcAft>
                <a:spcPts val="0"/>
              </a:spcAft>
              <a:buFont typeface="Arial" panose="020B0604020202020204" pitchFamily="34" charset="0"/>
              <a:buChar char="•"/>
            </a:pPr>
            <a:r>
              <a:rPr lang="en-US" sz="2000" dirty="0">
                <a:latin typeface="Century Gothic" panose="020B0502020202020204" pitchFamily="34" charset="0"/>
              </a:rPr>
              <a:t>Switches use one of the following forwarding methods for switching data between network ports: store-and-forward switching or cut-through switching. Two variants of cut-through switching are fast-forward and fragment-free. </a:t>
            </a:r>
          </a:p>
          <a:p>
            <a:pPr algn="just">
              <a:spcBef>
                <a:spcPts val="0"/>
              </a:spcBef>
              <a:spcAft>
                <a:spcPts val="0"/>
              </a:spcAft>
              <a:buFont typeface="Arial" panose="020B0604020202020204" pitchFamily="34" charset="0"/>
              <a:buChar char="•"/>
            </a:pPr>
            <a:r>
              <a:rPr lang="en-US" sz="2000" dirty="0">
                <a:latin typeface="Century Gothic" panose="020B0502020202020204" pitchFamily="34" charset="0"/>
              </a:rPr>
              <a:t>Two methods of memory buffering are port-based memory and shared memory. </a:t>
            </a:r>
          </a:p>
          <a:p>
            <a:pPr algn="just">
              <a:spcBef>
                <a:spcPts val="0"/>
              </a:spcBef>
              <a:spcAft>
                <a:spcPts val="0"/>
              </a:spcAft>
              <a:buFont typeface="Arial" panose="020B0604020202020204" pitchFamily="34" charset="0"/>
              <a:buChar char="•"/>
            </a:pPr>
            <a:r>
              <a:rPr lang="en-US" sz="2000" dirty="0">
                <a:latin typeface="Century Gothic" panose="020B0502020202020204" pitchFamily="34" charset="0"/>
              </a:rPr>
              <a:t>There are two types of duplex settings used for communications on an Ethernet network: full-duplex and half-duplex. </a:t>
            </a:r>
          </a:p>
          <a:p>
            <a:pPr algn="just"/>
            <a:endParaRPr lang="en-US" sz="2000" dirty="0">
              <a:latin typeface="Century Gothic" panose="020B0502020202020204" pitchFamily="34" charset="0"/>
            </a:endParaRPr>
          </a:p>
          <a:p>
            <a:pPr algn="just"/>
            <a:endParaRPr lang="en-US" sz="2000" dirty="0">
              <a:latin typeface="Century Gothic" panose="020B0502020202020204" pitchFamily="34" charset="0"/>
            </a:endParaRPr>
          </a:p>
        </p:txBody>
      </p:sp>
      <p:sp>
        <p:nvSpPr>
          <p:cNvPr id="5" name="Text Box 2"/>
          <p:cNvSpPr txBox="1">
            <a:spLocks noChangeArrowheads="1"/>
          </p:cNvSpPr>
          <p:nvPr/>
        </p:nvSpPr>
        <p:spPr bwMode="auto">
          <a:xfrm>
            <a:off x="477704" y="744992"/>
            <a:ext cx="820449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sz="2800" b="1" u="sng" dirty="0">
                <a:latin typeface="Century Gothic" panose="020B0502020202020204" pitchFamily="34" charset="0"/>
                <a:ea typeface="新細明體" pitchFamily="18" charset="-120"/>
              </a:rPr>
              <a:t>Summary of Main Teaching Points (Continued)</a:t>
            </a:r>
            <a:endParaRPr lang="en-US" altLang="zh-TW" sz="2800" u="sng" dirty="0">
              <a:latin typeface="Century Gothic" panose="020B0502020202020204" pitchFamily="34" charset="0"/>
              <a:ea typeface="新細明體" pitchFamily="18" charset="-120"/>
            </a:endParaRPr>
          </a:p>
        </p:txBody>
      </p:sp>
    </p:spTree>
    <p:extLst>
      <p:ext uri="{BB962C8B-B14F-4D97-AF65-F5344CB8AC3E}">
        <p14:creationId xmlns:p14="http://schemas.microsoft.com/office/powerpoint/2010/main" val="27433319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sz="2000" dirty="0">
                <a:latin typeface="Century Gothic" panose="020B0502020202020204" pitchFamily="34" charset="0"/>
              </a:rPr>
              <a:t>Layer 2 physical addresses (i.e., Ethernet MAC addresses) are used to deliver the data link frame with the encapsulated IP packet from one NIC to another NIC on the same network. </a:t>
            </a:r>
          </a:p>
          <a:p>
            <a:pPr algn="just"/>
            <a:r>
              <a:rPr lang="en-US" sz="2000" dirty="0">
                <a:latin typeface="Century Gothic" panose="020B0502020202020204" pitchFamily="34" charset="0"/>
              </a:rPr>
              <a:t>If the destination IP address is on the same network, the destination MAC address will be that of the destination device. </a:t>
            </a:r>
          </a:p>
          <a:p>
            <a:pPr algn="just"/>
            <a:r>
              <a:rPr lang="en-US" sz="2000" dirty="0">
                <a:latin typeface="Century Gothic" panose="020B0502020202020204" pitchFamily="34" charset="0"/>
              </a:rPr>
              <a:t>When the destination IP address (IPv4 or IPv6) is on a remote network, the destination MAC address will be the address of the host default gateway (i.e., the router interface).</a:t>
            </a:r>
          </a:p>
          <a:p>
            <a:pPr algn="just"/>
            <a:r>
              <a:rPr lang="en-US" sz="2000" dirty="0">
                <a:latin typeface="Century Gothic" panose="020B0502020202020204" pitchFamily="34" charset="0"/>
              </a:rPr>
              <a:t>An IPv4 device uses ARP to determine the destination MAC address of a local device when it knows its IPv4 address.</a:t>
            </a:r>
          </a:p>
        </p:txBody>
      </p:sp>
      <p:sp>
        <p:nvSpPr>
          <p:cNvPr id="5" name="Text Box 2"/>
          <p:cNvSpPr txBox="1">
            <a:spLocks noChangeArrowheads="1"/>
          </p:cNvSpPr>
          <p:nvPr/>
        </p:nvSpPr>
        <p:spPr bwMode="auto">
          <a:xfrm>
            <a:off x="477704" y="744992"/>
            <a:ext cx="820449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sz="2800" b="1" u="sng" dirty="0">
                <a:latin typeface="Century Gothic" panose="020B0502020202020204" pitchFamily="34" charset="0"/>
                <a:ea typeface="新細明體" pitchFamily="18" charset="-120"/>
              </a:rPr>
              <a:t>Summary of Main Teaching Points (Continued)</a:t>
            </a:r>
            <a:endParaRPr lang="en-US" altLang="zh-TW" sz="2800" u="sng" dirty="0">
              <a:latin typeface="Century Gothic" panose="020B0502020202020204" pitchFamily="34" charset="0"/>
              <a:ea typeface="新細明體" pitchFamily="18" charset="-120"/>
            </a:endParaRPr>
          </a:p>
        </p:txBody>
      </p:sp>
    </p:spTree>
    <p:extLst>
      <p:ext uri="{BB962C8B-B14F-4D97-AF65-F5344CB8AC3E}">
        <p14:creationId xmlns:p14="http://schemas.microsoft.com/office/powerpoint/2010/main" val="7067864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sz="2000" dirty="0">
                <a:latin typeface="Century Gothic" panose="020B0502020202020204" pitchFamily="34" charset="0"/>
              </a:rPr>
              <a:t>ARP provides two basic functions: resolving IPv4 addresses to MAC addresses and maintaining a table of IPv4 to MAC address mappings.</a:t>
            </a:r>
          </a:p>
          <a:p>
            <a:pPr algn="just"/>
            <a:r>
              <a:rPr lang="en-US" sz="2000" dirty="0">
                <a:latin typeface="Century Gothic" panose="020B0502020202020204" pitchFamily="34" charset="0"/>
              </a:rPr>
              <a:t>After the ARP reply is received, the device will add the IPv4 address and the corresponding MAC address to its ARP table.</a:t>
            </a:r>
          </a:p>
          <a:p>
            <a:pPr algn="just"/>
            <a:r>
              <a:rPr lang="en-US" sz="2000" dirty="0">
                <a:latin typeface="Century Gothic" panose="020B0502020202020204" pitchFamily="34" charset="0"/>
              </a:rPr>
              <a:t>For each device, an ARP cache timer removes ARP entries that have not been used for a specified period of time.</a:t>
            </a:r>
          </a:p>
          <a:p>
            <a:pPr algn="just"/>
            <a:r>
              <a:rPr lang="en-US" sz="2000" dirty="0">
                <a:latin typeface="Century Gothic" panose="020B0502020202020204" pitchFamily="34" charset="0"/>
              </a:rPr>
              <a:t>IPv6 does not use ARP, it uses the ND protocol to resolve MAC addresses. </a:t>
            </a:r>
          </a:p>
          <a:p>
            <a:pPr algn="just"/>
            <a:r>
              <a:rPr lang="en-US" sz="2000" dirty="0">
                <a:latin typeface="Century Gothic" panose="020B0502020202020204" pitchFamily="34" charset="0"/>
              </a:rPr>
              <a:t>An IPv6 device uses ICMPv6 Neighbor Discovery to determine the destination MAC address of a local device when it knows its IPv6 address.</a:t>
            </a:r>
          </a:p>
          <a:p>
            <a:pPr algn="just"/>
            <a:endParaRPr lang="en-US" sz="2000" dirty="0">
              <a:latin typeface="Century Gothic" panose="020B0502020202020204" pitchFamily="34" charset="0"/>
            </a:endParaRPr>
          </a:p>
          <a:p>
            <a:pPr algn="just"/>
            <a:endParaRPr lang="en-US" dirty="0"/>
          </a:p>
        </p:txBody>
      </p:sp>
      <p:sp>
        <p:nvSpPr>
          <p:cNvPr id="5" name="Text Box 2"/>
          <p:cNvSpPr txBox="1">
            <a:spLocks noChangeArrowheads="1"/>
          </p:cNvSpPr>
          <p:nvPr/>
        </p:nvSpPr>
        <p:spPr bwMode="auto">
          <a:xfrm>
            <a:off x="477704" y="744992"/>
            <a:ext cx="820449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sz="2800" b="1" u="sng" dirty="0">
                <a:latin typeface="Century Gothic" panose="020B0502020202020204" pitchFamily="34" charset="0"/>
                <a:ea typeface="新細明體" pitchFamily="18" charset="-120"/>
              </a:rPr>
              <a:t>Summary of Main Teaching Points (Continued)</a:t>
            </a:r>
            <a:endParaRPr lang="en-US" altLang="zh-TW" sz="2800" u="sng" dirty="0">
              <a:latin typeface="Century Gothic" panose="020B0502020202020204" pitchFamily="34" charset="0"/>
              <a:ea typeface="新細明體" pitchFamily="18" charset="-120"/>
            </a:endParaRPr>
          </a:p>
        </p:txBody>
      </p:sp>
    </p:spTree>
    <p:extLst>
      <p:ext uri="{BB962C8B-B14F-4D97-AF65-F5344CB8AC3E}">
        <p14:creationId xmlns:p14="http://schemas.microsoft.com/office/powerpoint/2010/main" val="19017647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Grp="1" noChangeArrowheads="1"/>
          </p:cNvSpPr>
          <p:nvPr>
            <p:ph type="title"/>
          </p:nvPr>
        </p:nvSpPr>
        <p:spPr bwMode="auto">
          <a:xfrm>
            <a:off x="1729081" y="846381"/>
            <a:ext cx="5967119" cy="52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TW" b="1" u="sng" dirty="0">
                <a:latin typeface="Century Gothic" panose="020B0502020202020204" pitchFamily="34" charset="0"/>
                <a:ea typeface="新細明體" pitchFamily="18" charset="-120"/>
              </a:rPr>
              <a:t>Question and Answer Session</a:t>
            </a:r>
            <a:endParaRPr lang="en-US" altLang="zh-TW" u="sng" dirty="0">
              <a:latin typeface="Century Gothic" panose="020B0502020202020204" pitchFamily="34" charset="0"/>
              <a:ea typeface="新細明體" pitchFamily="18" charset="-120"/>
            </a:endParaRPr>
          </a:p>
        </p:txBody>
      </p:sp>
      <p:sp>
        <p:nvSpPr>
          <p:cNvPr id="7" name="Text Box 2"/>
          <p:cNvSpPr txBox="1">
            <a:spLocks noChangeArrowheads="1"/>
          </p:cNvSpPr>
          <p:nvPr/>
        </p:nvSpPr>
        <p:spPr bwMode="auto">
          <a:xfrm>
            <a:off x="2097315" y="2692400"/>
            <a:ext cx="4968875"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9600" dirty="0">
                <a:ea typeface="新細明體" pitchFamily="18" charset="-120"/>
              </a:rPr>
              <a:t>Q &amp; A</a:t>
            </a:r>
          </a:p>
        </p:txBody>
      </p:sp>
    </p:spTree>
    <p:extLst>
      <p:ext uri="{BB962C8B-B14F-4D97-AF65-F5344CB8AC3E}">
        <p14:creationId xmlns:p14="http://schemas.microsoft.com/office/powerpoint/2010/main" val="359616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Century Gothic" panose="020B0502020202020204" pitchFamily="34" charset="0"/>
              </a:rPr>
              <a:t>Basic Router Configurations (Network Layer)</a:t>
            </a:r>
          </a:p>
        </p:txBody>
      </p:sp>
      <p:sp>
        <p:nvSpPr>
          <p:cNvPr id="5" name="Text Box 3"/>
          <p:cNvSpPr txBox="1">
            <a:spLocks noGrp="1" noChangeArrowheads="1"/>
          </p:cNvSpPr>
          <p:nvPr>
            <p:ph type="title"/>
          </p:nvPr>
        </p:nvSpPr>
        <p:spPr bwMode="auto">
          <a:xfrm>
            <a:off x="2001791" y="671748"/>
            <a:ext cx="4764867" cy="52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b="1" u="sng" dirty="0">
                <a:solidFill>
                  <a:srgbClr val="003366"/>
                </a:solidFill>
              </a:rPr>
              <a:t>What we will cover next</a:t>
            </a:r>
            <a:endParaRPr lang="en-US" altLang="en-US" u="sng" dirty="0">
              <a:solidFill>
                <a:srgbClr val="003366"/>
              </a:solidFill>
            </a:endParaRPr>
          </a:p>
        </p:txBody>
      </p:sp>
    </p:spTree>
    <p:extLst>
      <p:ext uri="{BB962C8B-B14F-4D97-AF65-F5344CB8AC3E}">
        <p14:creationId xmlns:p14="http://schemas.microsoft.com/office/powerpoint/2010/main" val="3878754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69"/>
            <a:ext cx="7913516" cy="3073946"/>
          </a:xfrm>
        </p:spPr>
        <p:txBody>
          <a:bodyPr/>
          <a:lstStyle/>
          <a:p>
            <a:pPr marL="0" indent="0" algn="just"/>
            <a:r>
              <a:rPr lang="en-US" dirty="0">
                <a:solidFill>
                  <a:srgbClr val="000000"/>
                </a:solidFill>
                <a:latin typeface="Century Gothic" panose="020B0502020202020204" pitchFamily="34" charset="0"/>
              </a:rPr>
              <a:t>Packets exchanged between nodes may experience numerous data link layers and media transitions.</a:t>
            </a:r>
          </a:p>
          <a:p>
            <a:pPr marL="0" indent="0" algn="just"/>
            <a:endParaRPr lang="en-US" dirty="0">
              <a:solidFill>
                <a:srgbClr val="000000"/>
              </a:solidFill>
              <a:latin typeface="Century Gothic" panose="020B0502020202020204" pitchFamily="34" charset="0"/>
            </a:endParaRPr>
          </a:p>
          <a:p>
            <a:pPr marL="0" indent="0" algn="just"/>
            <a:r>
              <a:rPr lang="en-US" dirty="0">
                <a:solidFill>
                  <a:srgbClr val="000000"/>
                </a:solidFill>
                <a:latin typeface="Century Gothic" panose="020B0502020202020204" pitchFamily="34" charset="0"/>
              </a:rPr>
              <a:t>At each hop along the path, a router performs four basic Layer 2 functions:</a:t>
            </a:r>
          </a:p>
          <a:p>
            <a:pPr marL="415985" lvl="1" indent="-342900" algn="just">
              <a:buFont typeface="Arial" panose="020B0604020202020204" pitchFamily="34" charset="0"/>
              <a:buChar char="•"/>
            </a:pPr>
            <a:r>
              <a:rPr lang="en-US" sz="1800" dirty="0">
                <a:solidFill>
                  <a:srgbClr val="000000"/>
                </a:solidFill>
                <a:latin typeface="Century Gothic" panose="020B0502020202020204" pitchFamily="34" charset="0"/>
              </a:rPr>
              <a:t>Accepts a frame from the network medium.</a:t>
            </a:r>
          </a:p>
          <a:p>
            <a:pPr marL="415985" lvl="1" indent="-342900" algn="just">
              <a:buFont typeface="Arial" panose="020B0604020202020204" pitchFamily="34" charset="0"/>
              <a:buChar char="•"/>
            </a:pPr>
            <a:r>
              <a:rPr lang="en-US" sz="1800" dirty="0">
                <a:solidFill>
                  <a:srgbClr val="000000"/>
                </a:solidFill>
                <a:latin typeface="Century Gothic" panose="020B0502020202020204" pitchFamily="34" charset="0"/>
              </a:rPr>
              <a:t>De-encapsulates the frame to expose the encapsulated packet.</a:t>
            </a:r>
          </a:p>
          <a:p>
            <a:pPr marL="73085" lvl="1" indent="0" algn="just"/>
            <a:endParaRPr lang="en-US" sz="1800" dirty="0">
              <a:solidFill>
                <a:srgbClr val="000000"/>
              </a:solidFill>
              <a:latin typeface="Century Gothic" panose="020B0502020202020204" pitchFamily="34" charset="0"/>
            </a:endParaRPr>
          </a:p>
          <a:p>
            <a:pPr marL="415985" lvl="1" indent="-342900" algn="just"/>
            <a:r>
              <a:rPr lang="en-US" sz="1800" dirty="0">
                <a:solidFill>
                  <a:srgbClr val="000000"/>
                </a:solidFill>
                <a:latin typeface="Century Gothic" panose="020B0502020202020204" pitchFamily="34" charset="0"/>
              </a:rPr>
              <a:t>Re-encapsulates the packet into a new frame.</a:t>
            </a:r>
          </a:p>
          <a:p>
            <a:pPr marL="415985" lvl="1" indent="-342900" algn="just"/>
            <a:r>
              <a:rPr lang="en-US" sz="1800" dirty="0">
                <a:solidFill>
                  <a:srgbClr val="000000"/>
                </a:solidFill>
                <a:latin typeface="Century Gothic" panose="020B0502020202020204" pitchFamily="34" charset="0"/>
              </a:rPr>
              <a:t>Forwards the new frame on the medium of the next network segment.</a:t>
            </a:r>
          </a:p>
          <a:p>
            <a:pPr marL="415985" lvl="1" indent="-342900" algn="just">
              <a:buFont typeface="Arial" panose="020B0604020202020204" pitchFamily="34" charset="0"/>
              <a:buChar char="•"/>
            </a:pPr>
            <a:endParaRPr lang="en-US" dirty="0">
              <a:solidFill>
                <a:srgbClr val="000000"/>
              </a:solidFill>
              <a:latin typeface="Century Gothic" panose="020B0502020202020204" pitchFamily="34" charset="0"/>
            </a:endParaRPr>
          </a:p>
          <a:p>
            <a:pPr marL="489010" lvl="2" indent="-342900" algn="just">
              <a:buFont typeface="Arial" panose="020B0604020202020204" pitchFamily="34" charset="0"/>
              <a:buChar char="•"/>
            </a:pPr>
            <a:endParaRPr lang="en-US" sz="200" dirty="0">
              <a:solidFill>
                <a:srgbClr val="000000"/>
              </a:solidFill>
              <a:latin typeface="Century Gothic" panose="020B0502020202020204" pitchFamily="34" charset="0"/>
            </a:endParaRPr>
          </a:p>
          <a:p>
            <a:pPr marL="342900" indent="-342900" algn="just">
              <a:buFont typeface="Arial" panose="020B0604020202020204" pitchFamily="34" charset="0"/>
              <a:buChar char="•"/>
            </a:pPr>
            <a:endParaRPr lang="en-US" sz="1600" dirty="0">
              <a:solidFill>
                <a:srgbClr val="000000"/>
              </a:solidFill>
              <a:latin typeface="Century Gothic" panose="020B0502020202020204" pitchFamily="34" charset="0"/>
            </a:endParaRPr>
          </a:p>
          <a:p>
            <a:pPr marL="0" indent="0" algn="just"/>
            <a:endParaRPr lang="en-US" sz="1600" dirty="0">
              <a:solidFill>
                <a:srgbClr val="000000"/>
              </a:solidFill>
              <a:latin typeface="Century Gothic" panose="020B0502020202020204" pitchFamily="34" charset="0"/>
            </a:endParaRPr>
          </a:p>
          <a:p>
            <a:pPr marL="342900" indent="-342900" algn="just">
              <a:buFont typeface="Arial" panose="020B0604020202020204" pitchFamily="34" charset="0"/>
              <a:buChar char="•"/>
            </a:pPr>
            <a:endParaRPr lang="en-US" sz="1600" dirty="0">
              <a:solidFill>
                <a:srgbClr val="000000"/>
              </a:solidFill>
              <a:latin typeface="Century Gothic" panose="020B0502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r>
              <a:rPr lang="en-US" sz="1600" dirty="0"/>
              <a:t>Purpose of the Data Link Layer</a:t>
            </a:r>
            <a:br>
              <a:rPr lang="en-US" dirty="0"/>
            </a:br>
            <a:r>
              <a:rPr lang="en-US" sz="2400" dirty="0"/>
              <a:t>Providing Access to Media</a:t>
            </a:r>
          </a:p>
        </p:txBody>
      </p:sp>
    </p:spTree>
    <p:extLst>
      <p:ext uri="{BB962C8B-B14F-4D97-AF65-F5344CB8AC3E}">
        <p14:creationId xmlns:p14="http://schemas.microsoft.com/office/powerpoint/2010/main" val="348113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ctr"/>
          <a:lstStyle/>
          <a:p>
            <a:endParaRPr lang="en-US"/>
          </a:p>
        </p:txBody>
      </p:sp>
      <p:pic>
        <p:nvPicPr>
          <p:cNvPr id="121858" name="Picture 3" descr="CNA_largo-onwhit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4448078"/>
      </p:ext>
    </p:extLst>
  </p:cSld>
  <p:clrMapOvr>
    <a:masterClrMapping/>
  </p:clrMapOvr>
  <p:transition spd="med">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9" descr="Cisco_WHT_Logo.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619375"/>
            <a:ext cx="24003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a:p>
        </p:txBody>
      </p:sp>
    </p:spTree>
    <p:extLst>
      <p:ext uri="{BB962C8B-B14F-4D97-AF65-F5344CB8AC3E}">
        <p14:creationId xmlns:p14="http://schemas.microsoft.com/office/powerpoint/2010/main" val="3665871572"/>
      </p:ext>
    </p:extLst>
  </p:cSld>
  <p:clrMapOvr>
    <a:masterClrMapping/>
  </p:clrMapOvr>
  <p:transition>
    <p:wipe dir="r"/>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6D819517321244184198FCFAB842BC7" ma:contentTypeVersion="2" ma:contentTypeDescription="Create a new document." ma:contentTypeScope="" ma:versionID="7183044b46c852002003ca7d8fa126e2">
  <xsd:schema xmlns:xsd="http://www.w3.org/2001/XMLSchema" xmlns:xs="http://www.w3.org/2001/XMLSchema" xmlns:p="http://schemas.microsoft.com/office/2006/metadata/properties" xmlns:ns2="4d007345-75e0-43f1-971e-037a41bc0b74" targetNamespace="http://schemas.microsoft.com/office/2006/metadata/properties" ma:root="true" ma:fieldsID="e834d1fd24cf36ba3cc596628463c69b" ns2:_="">
    <xsd:import namespace="4d007345-75e0-43f1-971e-037a41bc0b7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007345-75e0-43f1-971e-037a41bc0b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D9AA1D4-B2FC-4556-BCAA-DEB89F80A6BE}">
  <ds:schemaRefs>
    <ds:schemaRef ds:uri="http://schemas.microsoft.com/sharepoint/v3/contenttype/forms"/>
  </ds:schemaRefs>
</ds:datastoreItem>
</file>

<file path=customXml/itemProps2.xml><?xml version="1.0" encoding="utf-8"?>
<ds:datastoreItem xmlns:ds="http://schemas.openxmlformats.org/officeDocument/2006/customXml" ds:itemID="{E0A44B0A-FB8D-4E13-9B57-523D508F10D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3AC22B7-049A-4E75-8C89-E4EEE1B50C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007345-75e0-43f1-971e-037a41bc0b7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26386</TotalTime>
  <Pages>28</Pages>
  <Words>7017</Words>
  <Application>Microsoft Office PowerPoint</Application>
  <PresentationFormat>On-screen Show (4:3)</PresentationFormat>
  <Paragraphs>778</Paragraphs>
  <Slides>91</Slides>
  <Notes>78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91</vt:i4>
      </vt:variant>
    </vt:vector>
  </HeadingPairs>
  <TitlesOfParts>
    <vt:vector size="98" baseType="lpstr">
      <vt:lpstr>Arial</vt:lpstr>
      <vt:lpstr>Calibri</vt:lpstr>
      <vt:lpstr>Century Gothic</vt:lpstr>
      <vt:lpstr>Courier New</vt:lpstr>
      <vt:lpstr>Montserrat</vt:lpstr>
      <vt:lpstr>PT Sans</vt:lpstr>
      <vt:lpstr>1_UCTI-Template-foundation-level</vt:lpstr>
      <vt:lpstr>PowerPoint Presentation</vt:lpstr>
      <vt:lpstr>Topic &amp; Structure of The Lesson</vt:lpstr>
      <vt:lpstr>Topic &amp; Structure of The Lesson (Continued…)</vt:lpstr>
      <vt:lpstr>Learning Outcomes</vt:lpstr>
      <vt:lpstr>Key Terms You Must Be Able To Use</vt:lpstr>
      <vt:lpstr>5.1  Purpose of the Data Link Layer</vt:lpstr>
      <vt:lpstr>Purpose of the Data Link Layer The Data Link Layer</vt:lpstr>
      <vt:lpstr>Purpose of the Data Link Layer IEEE 802 LAN/MAN Data Link Sublayers</vt:lpstr>
      <vt:lpstr>Purpose of the Data Link Layer Providing Access to Media</vt:lpstr>
      <vt:lpstr>Purpose of the Data Link Layer Data Link Layer Standards</vt:lpstr>
      <vt:lpstr>Check your understanding – 5.1 Purpose of the Data Link Layer</vt:lpstr>
      <vt:lpstr>5.2  Topologies</vt:lpstr>
      <vt:lpstr>Topologies Physical and Logical Topologies</vt:lpstr>
      <vt:lpstr>Topologies WAN Topologies</vt:lpstr>
      <vt:lpstr>Topologies Point-to-Point WAN Topology</vt:lpstr>
      <vt:lpstr>PowerPoint Presentation</vt:lpstr>
      <vt:lpstr>Topologies LAN Topologies</vt:lpstr>
      <vt:lpstr>PowerPoint Presentation</vt:lpstr>
      <vt:lpstr>PowerPoint Presentation</vt:lpstr>
      <vt:lpstr>PowerPoint Presentation</vt:lpstr>
      <vt:lpstr>Check your understanding – 5.2 Topologies</vt:lpstr>
      <vt:lpstr>5.3 Data Link Frame</vt:lpstr>
      <vt:lpstr>Data Link Frame The Frame</vt:lpstr>
      <vt:lpstr>Data Link Frame Frame Fields</vt:lpstr>
      <vt:lpstr>Data Link Frame Layer 2 Addresses</vt:lpstr>
      <vt:lpstr>Data Link Frame LAN and WAN Frames</vt:lpstr>
      <vt:lpstr>Check your understanding – 5.3 Data Link Frame</vt:lpstr>
      <vt:lpstr>Quick Review Question</vt:lpstr>
      <vt:lpstr>PowerPoint Presentation</vt:lpstr>
      <vt:lpstr>Question and Answer Session</vt:lpstr>
      <vt:lpstr>6.1  Ethernet Frames</vt:lpstr>
      <vt:lpstr>Ethernet Frames Ethernet Encapsulation</vt:lpstr>
      <vt:lpstr>Ethernet Frames Data Link Sublayers</vt:lpstr>
      <vt:lpstr>Ethernet Frames MAC Sublayer</vt:lpstr>
      <vt:lpstr>Ethernet Frames MAC Sublayer</vt:lpstr>
      <vt:lpstr>Ethernet Frames Ethernet Frame Fields</vt:lpstr>
      <vt:lpstr>Check your understanding – 6.1 Ethernet Frames</vt:lpstr>
      <vt:lpstr>6.2  Ethernet MAC Address</vt:lpstr>
      <vt:lpstr>Ethernet MAC Addresses MAC Address and Hexadecimal</vt:lpstr>
      <vt:lpstr>Ethernet MAC Addresses  0050.0F02.352E Ethernet MAC Address</vt:lpstr>
      <vt:lpstr>Ethernet MAC Addresses Ethernet MAC Address (Continued)</vt:lpstr>
      <vt:lpstr>Ethernet MAC Addresses Frame Processing</vt:lpstr>
      <vt:lpstr>Ethernet MAC Addresses Frame Processing (Continued)</vt:lpstr>
      <vt:lpstr>Ethernet MAC Addresses Unicast MAC Address</vt:lpstr>
      <vt:lpstr>Ethernet MAC Addresses Unicast MAC Address (Continued)</vt:lpstr>
      <vt:lpstr>Ethernet MAC Addresses Broadcast MAC Address</vt:lpstr>
      <vt:lpstr>Ethernet MAC Addresses Broadcast MAC Address (Continued)</vt:lpstr>
      <vt:lpstr>Ethernet MAC Addresses Multicast MAC Address</vt:lpstr>
      <vt:lpstr>Ethernet MAC Addresses Multicast MAC Address (Continued)</vt:lpstr>
      <vt:lpstr>6.3 The MAC Address Table</vt:lpstr>
      <vt:lpstr>The MAC Address Table Switch Fundamentals</vt:lpstr>
      <vt:lpstr>The MAC Address Table Switch Learning and Forwarding</vt:lpstr>
      <vt:lpstr>The MAC Address Table Switch Learning and Forwarding (Continued)</vt:lpstr>
      <vt:lpstr>The MAC Address Table Filtering Frames</vt:lpstr>
      <vt:lpstr>Video – MAC Address Tables on Connected Switches</vt:lpstr>
      <vt:lpstr>Video – Sending the Frame to the Default Gateway</vt:lpstr>
      <vt:lpstr>Activity – Switch it!</vt:lpstr>
      <vt:lpstr>Activity – Switch it! - Answers</vt:lpstr>
      <vt:lpstr>6.4 Switch Speeds and Forwarding Methods</vt:lpstr>
      <vt:lpstr>Switch Speeds and Forwarding Methods Frame Forwarding Methods on Cisco Switches</vt:lpstr>
      <vt:lpstr>Switch Speeds and Forwarding Methods Frame Forwarding Methods on Cisco Switches (Continued)</vt:lpstr>
      <vt:lpstr>Switch Speeds and Forwarding Methods Cut-Through Switching</vt:lpstr>
      <vt:lpstr>Switch Speeds and Forwarding Methods Memory Buffering on Switches</vt:lpstr>
      <vt:lpstr>Switch Speeds and Forwarding Methods Memory Buffering on Switches (Continued)</vt:lpstr>
      <vt:lpstr>Switch Speeds and Forwarding Methods Duplex and Speed Settings</vt:lpstr>
      <vt:lpstr>Switch Speeds and Forwarding Methods Duplex and Speed Settings</vt:lpstr>
      <vt:lpstr>Switch Speeds and Forwarding Methods Auto-MDIX</vt:lpstr>
      <vt:lpstr>Check your understanding – 6.4 Switch Speeds and Forwarding Methods</vt:lpstr>
      <vt:lpstr>6.5 MAC and IP</vt:lpstr>
      <vt:lpstr>MAC and IP Destination on Same Network</vt:lpstr>
      <vt:lpstr>MAC and IP Destination on Remote Network</vt:lpstr>
      <vt:lpstr>Check your understanding – 6.5 MAC and IP</vt:lpstr>
      <vt:lpstr>6.6 ARP</vt:lpstr>
      <vt:lpstr>ARP ARP Overview</vt:lpstr>
      <vt:lpstr>ARP ARP Functions</vt:lpstr>
      <vt:lpstr>ARP Removing Entries from an ARP Table</vt:lpstr>
      <vt:lpstr>ARP ARP Tables on Networking Devices</vt:lpstr>
      <vt:lpstr>ARP ARP Issues – ARP Broadcasting and ARP Spoofing</vt:lpstr>
      <vt:lpstr>Check your understanding – 6.6 ARP</vt:lpstr>
      <vt:lpstr>6.7 IPv6 Neighbor Discovery (ND)</vt:lpstr>
      <vt:lpstr>IPv6 Neighbor Discovery IPv6 Neighbor Discovery Messages</vt:lpstr>
      <vt:lpstr>IPv6 Neighbor Discovery IPv6 Neighbor Discovery – Address Resolution</vt:lpstr>
      <vt:lpstr>Quick Review Question</vt:lpstr>
      <vt:lpstr>PowerPoint Presentation</vt:lpstr>
      <vt:lpstr>PowerPoint Presentation</vt:lpstr>
      <vt:lpstr>PowerPoint Presentation</vt:lpstr>
      <vt:lpstr>PowerPoint Presentation</vt:lpstr>
      <vt:lpstr>Question and Answer Session</vt:lpstr>
      <vt:lpstr>What we will cover next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Salmiah Amin</cp:lastModifiedBy>
  <cp:revision>980</cp:revision>
  <cp:lastPrinted>1999-01-27T00:54:54Z</cp:lastPrinted>
  <dcterms:created xsi:type="dcterms:W3CDTF">2006-10-23T15:07:30Z</dcterms:created>
  <dcterms:modified xsi:type="dcterms:W3CDTF">2024-12-08T14:35:04Z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0x01010016D819517321244184198FCFAB842BC7</vt:lpwstr>
  </property>
</Properties>
</file>